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707" r:id="rId2"/>
  </p:sldMasterIdLst>
  <p:notesMasterIdLst>
    <p:notesMasterId r:id="rId78"/>
  </p:notesMasterIdLst>
  <p:handoutMasterIdLst>
    <p:handoutMasterId r:id="rId79"/>
  </p:handoutMasterIdLst>
  <p:sldIdLst>
    <p:sldId id="576" r:id="rId3"/>
    <p:sldId id="656" r:id="rId4"/>
    <p:sldId id="687" r:id="rId5"/>
    <p:sldId id="725" r:id="rId6"/>
    <p:sldId id="688" r:id="rId7"/>
    <p:sldId id="773" r:id="rId8"/>
    <p:sldId id="658" r:id="rId9"/>
    <p:sldId id="659" r:id="rId10"/>
    <p:sldId id="663" r:id="rId11"/>
    <p:sldId id="664" r:id="rId12"/>
    <p:sldId id="666" r:id="rId13"/>
    <p:sldId id="728" r:id="rId14"/>
    <p:sldId id="668" r:id="rId15"/>
    <p:sldId id="670" r:id="rId16"/>
    <p:sldId id="682" r:id="rId17"/>
    <p:sldId id="676" r:id="rId18"/>
    <p:sldId id="677" r:id="rId19"/>
    <p:sldId id="680" r:id="rId20"/>
    <p:sldId id="679" r:id="rId21"/>
    <p:sldId id="692" r:id="rId22"/>
    <p:sldId id="730" r:id="rId23"/>
    <p:sldId id="693" r:id="rId24"/>
    <p:sldId id="690" r:id="rId25"/>
    <p:sldId id="732" r:id="rId26"/>
    <p:sldId id="771" r:id="rId27"/>
    <p:sldId id="731" r:id="rId28"/>
    <p:sldId id="734" r:id="rId29"/>
    <p:sldId id="729" r:id="rId30"/>
    <p:sldId id="695" r:id="rId31"/>
    <p:sldId id="696" r:id="rId32"/>
    <p:sldId id="735" r:id="rId33"/>
    <p:sldId id="736" r:id="rId34"/>
    <p:sldId id="737" r:id="rId35"/>
    <p:sldId id="738" r:id="rId36"/>
    <p:sldId id="739" r:id="rId37"/>
    <p:sldId id="761" r:id="rId38"/>
    <p:sldId id="740" r:id="rId39"/>
    <p:sldId id="745" r:id="rId40"/>
    <p:sldId id="746" r:id="rId41"/>
    <p:sldId id="747" r:id="rId42"/>
    <p:sldId id="748" r:id="rId43"/>
    <p:sldId id="749" r:id="rId44"/>
    <p:sldId id="750" r:id="rId45"/>
    <p:sldId id="751" r:id="rId46"/>
    <p:sldId id="752" r:id="rId47"/>
    <p:sldId id="753" r:id="rId48"/>
    <p:sldId id="755" r:id="rId49"/>
    <p:sldId id="756" r:id="rId50"/>
    <p:sldId id="757" r:id="rId51"/>
    <p:sldId id="758" r:id="rId52"/>
    <p:sldId id="762" r:id="rId53"/>
    <p:sldId id="759" r:id="rId54"/>
    <p:sldId id="760" r:id="rId55"/>
    <p:sldId id="772" r:id="rId56"/>
    <p:sldId id="764" r:id="rId57"/>
    <p:sldId id="699" r:id="rId58"/>
    <p:sldId id="700" r:id="rId59"/>
    <p:sldId id="701" r:id="rId60"/>
    <p:sldId id="702" r:id="rId61"/>
    <p:sldId id="703" r:id="rId62"/>
    <p:sldId id="704" r:id="rId63"/>
    <p:sldId id="705" r:id="rId64"/>
    <p:sldId id="706" r:id="rId65"/>
    <p:sldId id="765" r:id="rId66"/>
    <p:sldId id="766" r:id="rId67"/>
    <p:sldId id="768" r:id="rId68"/>
    <p:sldId id="769" r:id="rId69"/>
    <p:sldId id="770" r:id="rId70"/>
    <p:sldId id="709" r:id="rId71"/>
    <p:sldId id="713" r:id="rId72"/>
    <p:sldId id="715" r:id="rId73"/>
    <p:sldId id="716" r:id="rId74"/>
    <p:sldId id="717" r:id="rId75"/>
    <p:sldId id="718" r:id="rId76"/>
    <p:sldId id="723" r:id="rId77"/>
  </p:sldIdLst>
  <p:sldSz cx="9144000" cy="6858000" type="screen4x3"/>
  <p:notesSz cx="7315200" cy="96012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33FF"/>
    <a:srgbClr val="72BBDC"/>
    <a:srgbClr val="65B5D9"/>
    <a:srgbClr val="87C5E1"/>
    <a:srgbClr val="99CCFF"/>
    <a:srgbClr val="A7D2FF"/>
    <a:srgbClr val="3366FF"/>
    <a:srgbClr val="DBA6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54" autoAdjust="0"/>
    <p:restoredTop sz="94620"/>
  </p:normalViewPr>
  <p:slideViewPr>
    <p:cSldViewPr snapToGrid="0">
      <p:cViewPr varScale="1">
        <p:scale>
          <a:sx n="103" d="100"/>
          <a:sy n="103" d="100"/>
        </p:scale>
        <p:origin x="720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5895" cy="75895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theme" Target="theme/theme1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presProps" Target="pres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notesMaster" Target="notesMasters/notesMaster1.xml"/><Relationship Id="rId8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wmf"/></Relationships>
</file>

<file path=ppt/drawings/_rels/vmlDrawing11.vml.rels><?xml version="1.0" encoding="UTF-8" standalone="yes"?>
<Relationships xmlns="http://schemas.openxmlformats.org/package/2006/relationships"><Relationship Id="rId2" Type="http://schemas.openxmlformats.org/officeDocument/2006/relationships/image" Target="../media/image42.wmf"/><Relationship Id="rId1" Type="http://schemas.openxmlformats.org/officeDocument/2006/relationships/image" Target="../media/image41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wmf"/></Relationships>
</file>

<file path=ppt/drawings/_rels/vmlDrawing13.v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image" Target="../media/image44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1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1.emf"/></Relationships>
</file>

<file path=ppt/drawings/_rels/vmlDrawing16.v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3.emf"/><Relationship Id="rId1" Type="http://schemas.openxmlformats.org/officeDocument/2006/relationships/image" Target="../media/image32.emf"/><Relationship Id="rId4" Type="http://schemas.openxmlformats.org/officeDocument/2006/relationships/image" Target="../media/image35.emf"/></Relationships>
</file>

<file path=ppt/drawings/_rels/vmlDrawing17.v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3.emf"/><Relationship Id="rId1" Type="http://schemas.openxmlformats.org/officeDocument/2006/relationships/image" Target="../media/image32.emf"/><Relationship Id="rId4" Type="http://schemas.openxmlformats.org/officeDocument/2006/relationships/image" Target="../media/image35.emf"/></Relationships>
</file>

<file path=ppt/drawings/_rels/vmlDrawing18.v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image" Target="../media/image55.emf"/><Relationship Id="rId1" Type="http://schemas.openxmlformats.org/officeDocument/2006/relationships/image" Target="../media/image54.emf"/></Relationships>
</file>

<file path=ppt/drawings/_rels/vmlDrawing19.vml.rels><?xml version="1.0" encoding="UTF-8" standalone="yes"?>
<Relationships xmlns="http://schemas.openxmlformats.org/package/2006/relationships"><Relationship Id="rId2" Type="http://schemas.openxmlformats.org/officeDocument/2006/relationships/image" Target="../media/image58.emf"/><Relationship Id="rId1" Type="http://schemas.openxmlformats.org/officeDocument/2006/relationships/image" Target="../media/image57.e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7.wmf"/><Relationship Id="rId2" Type="http://schemas.openxmlformats.org/officeDocument/2006/relationships/image" Target="../media/image6.wmf"/><Relationship Id="rId1" Type="http://schemas.openxmlformats.org/officeDocument/2006/relationships/image" Target="../media/image5.w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67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wmf"/></Relationships>
</file>

<file path=ppt/drawings/_rels/vmlDrawing22.vml.rels><?xml version="1.0" encoding="UTF-8" standalone="yes"?>
<Relationships xmlns="http://schemas.openxmlformats.org/package/2006/relationships"><Relationship Id="rId2" Type="http://schemas.openxmlformats.org/officeDocument/2006/relationships/image" Target="../media/image73.emf"/><Relationship Id="rId1" Type="http://schemas.openxmlformats.org/officeDocument/2006/relationships/image" Target="../media/image72.emf"/></Relationships>
</file>

<file path=ppt/drawings/_rels/vmlDrawing23.vml.rels><?xml version="1.0" encoding="UTF-8" standalone="yes"?>
<Relationships xmlns="http://schemas.openxmlformats.org/package/2006/relationships"><Relationship Id="rId3" Type="http://schemas.openxmlformats.org/officeDocument/2006/relationships/image" Target="../media/image78.emf"/><Relationship Id="rId2" Type="http://schemas.openxmlformats.org/officeDocument/2006/relationships/image" Target="../media/image77.wmf"/><Relationship Id="rId1" Type="http://schemas.openxmlformats.org/officeDocument/2006/relationships/image" Target="../media/image76.emf"/><Relationship Id="rId4" Type="http://schemas.openxmlformats.org/officeDocument/2006/relationships/image" Target="../media/image79.wmf"/></Relationships>
</file>

<file path=ppt/drawings/_rels/vmlDrawing24.vml.rels><?xml version="1.0" encoding="UTF-8" standalone="yes"?>
<Relationships xmlns="http://schemas.openxmlformats.org/package/2006/relationships"><Relationship Id="rId3" Type="http://schemas.openxmlformats.org/officeDocument/2006/relationships/image" Target="../media/image84.emf"/><Relationship Id="rId2" Type="http://schemas.openxmlformats.org/officeDocument/2006/relationships/image" Target="../media/image83.emf"/><Relationship Id="rId1" Type="http://schemas.openxmlformats.org/officeDocument/2006/relationships/image" Target="../media/image82.wmf"/><Relationship Id="rId4" Type="http://schemas.openxmlformats.org/officeDocument/2006/relationships/image" Target="../media/image85.w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92.e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.wmf"/><Relationship Id="rId2" Type="http://schemas.openxmlformats.org/officeDocument/2006/relationships/image" Target="../media/image10.wmf"/><Relationship Id="rId1" Type="http://schemas.openxmlformats.org/officeDocument/2006/relationships/image" Target="../media/image8.wmf"/><Relationship Id="rId5" Type="http://schemas.openxmlformats.org/officeDocument/2006/relationships/image" Target="../media/image13.wmf"/><Relationship Id="rId4" Type="http://schemas.openxmlformats.org/officeDocument/2006/relationships/image" Target="../media/image12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3.emf"/><Relationship Id="rId1" Type="http://schemas.openxmlformats.org/officeDocument/2006/relationships/image" Target="../media/image32.emf"/><Relationship Id="rId4" Type="http://schemas.openxmlformats.org/officeDocument/2006/relationships/image" Target="../media/image35.e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3.emf"/><Relationship Id="rId1" Type="http://schemas.openxmlformats.org/officeDocument/2006/relationships/image" Target="../media/image32.emf"/><Relationship Id="rId4" Type="http://schemas.openxmlformats.org/officeDocument/2006/relationships/image" Target="../media/image35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699" cy="479403"/>
          </a:xfrm>
          <a:prstGeom prst="rect">
            <a:avLst/>
          </a:prstGeom>
        </p:spPr>
        <p:txBody>
          <a:bodyPr vert="horz" lIns="91428" tIns="45714" rIns="91428" bIns="45714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2183" y="0"/>
            <a:ext cx="3171359" cy="479403"/>
          </a:xfrm>
          <a:prstGeom prst="rect">
            <a:avLst/>
          </a:prstGeom>
        </p:spPr>
        <p:txBody>
          <a:bodyPr vert="horz" lIns="91428" tIns="45714" rIns="91428" bIns="45714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20156"/>
            <a:ext cx="3169699" cy="479403"/>
          </a:xfrm>
          <a:prstGeom prst="rect">
            <a:avLst/>
          </a:prstGeom>
        </p:spPr>
        <p:txBody>
          <a:bodyPr vert="horz" lIns="91428" tIns="45714" rIns="91428" bIns="45714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2183" y="9120156"/>
            <a:ext cx="3171359" cy="479403"/>
          </a:xfrm>
          <a:prstGeom prst="rect">
            <a:avLst/>
          </a:prstGeom>
        </p:spPr>
        <p:txBody>
          <a:bodyPr vert="horz" wrap="square" lIns="91428" tIns="45714" rIns="91428" bIns="45714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charset="0"/>
              </a:defRPr>
            </a:lvl1pPr>
          </a:lstStyle>
          <a:p>
            <a:fld id="{80EDB337-1A4B-2047-B21A-A3D64602AEC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427480"/>
      </p:ext>
    </p:extLst>
  </p:cSld>
  <p:clrMap bg1="lt1" tx1="dk1" bg2="lt2" tx2="dk2" accent1="accent1" accent2="accent2" accent3="accent3" accent4="accent4" accent5="accent5" accent6="accent6" hlink="hlink" folHlink="folHlink"/>
  <p:hf sldNum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699" cy="479403"/>
          </a:xfrm>
          <a:prstGeom prst="rect">
            <a:avLst/>
          </a:prstGeom>
        </p:spPr>
        <p:txBody>
          <a:bodyPr vert="horz" lIns="96649" tIns="48325" rIns="96649" bIns="48325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4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843" y="0"/>
            <a:ext cx="3169699" cy="479403"/>
          </a:xfrm>
          <a:prstGeom prst="rect">
            <a:avLst/>
          </a:prstGeom>
        </p:spPr>
        <p:txBody>
          <a:bodyPr vert="horz" lIns="96649" tIns="48325" rIns="96649" bIns="48325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4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49" tIns="48325" rIns="96649" bIns="48325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853" y="4560899"/>
            <a:ext cx="5851496" cy="4319555"/>
          </a:xfrm>
          <a:prstGeom prst="rect">
            <a:avLst/>
          </a:prstGeom>
        </p:spPr>
        <p:txBody>
          <a:bodyPr vert="horz" lIns="96649" tIns="48325" rIns="96649" bIns="48325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20156"/>
            <a:ext cx="3169699" cy="479403"/>
          </a:xfrm>
          <a:prstGeom prst="rect">
            <a:avLst/>
          </a:prstGeom>
        </p:spPr>
        <p:txBody>
          <a:bodyPr vert="horz" lIns="96649" tIns="48325" rIns="96649" bIns="48325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4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843" y="9120156"/>
            <a:ext cx="3169699" cy="479403"/>
          </a:xfrm>
          <a:prstGeom prst="rect">
            <a:avLst/>
          </a:prstGeom>
        </p:spPr>
        <p:txBody>
          <a:bodyPr vert="horz" wrap="square" lIns="96649" tIns="48325" rIns="96649" bIns="48325" numCol="1" anchor="b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Calibri" charset="0"/>
              </a:defRPr>
            </a:lvl1pPr>
          </a:lstStyle>
          <a:p>
            <a:fld id="{2509EE4C-65C6-D14D-9C85-9B27CCE2DC4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256445"/>
      </p:ext>
    </p:extLst>
  </p:cSld>
  <p:clrMap bg1="lt1" tx1="dk1" bg2="lt2" tx2="dk2" accent1="accent1" accent2="accent2" accent3="accent3" accent4="accent4" accent5="accent5" accent6="accent6" hlink="hlink" folHlink="folHlink"/>
  <p:hf sldNum="0" ftr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867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 txBox="1">
            <a:spLocks noGrp="1" noChangeArrowheads="1"/>
          </p:cNvSpPr>
          <p:nvPr/>
        </p:nvSpPr>
        <p:spPr bwMode="auto">
          <a:xfrm>
            <a:off x="4143375" y="9120189"/>
            <a:ext cx="3170238" cy="479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lIns="96653" tIns="48326" rIns="96653" bIns="48326" anchor="b"/>
          <a:lstStyle>
            <a:lvl1pPr defTabSz="966788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r" fontAlgn="base">
              <a:spcBef>
                <a:spcPct val="0"/>
              </a:spcBef>
              <a:spcAft>
                <a:spcPct val="0"/>
              </a:spcAft>
              <a:defRPr/>
            </a:pPr>
            <a:fld id="{9918F4BE-C5D8-4537-8C6D-32F3A0D0851C}" type="slidenum">
              <a:rPr lang="en-US" sz="1300">
                <a:solidFill>
                  <a:prstClr val="black"/>
                </a:solidFill>
                <a:ea typeface="ＭＳ Ｐゴシック" charset="-128"/>
              </a:rPr>
              <a:pPr algn="r" fontAlgn="base">
                <a:spcBef>
                  <a:spcPct val="0"/>
                </a:spcBef>
                <a:spcAft>
                  <a:spcPct val="0"/>
                </a:spcAft>
                <a:defRPr/>
              </a:pPr>
              <a:t>17</a:t>
            </a:fld>
            <a:endParaRPr lang="en-US" sz="1300">
              <a:solidFill>
                <a:prstClr val="black"/>
              </a:solidFill>
              <a:ea typeface="ＭＳ Ｐゴシック" charset="-128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 lIns="96653" tIns="48326" rIns="96653" bIns="48326"/>
          <a:lstStyle/>
          <a:p>
            <a:pPr eaLnBrk="1" hangingPunct="1"/>
            <a:r>
              <a:rPr lang="en-US">
                <a:latin typeface="Arial" pitchFamily="34" charset="0"/>
                <a:ea typeface="ＭＳ Ｐゴシック" pitchFamily="34" charset="-128"/>
              </a:rPr>
              <a:t>Notice diagonal is different.  If diagonal is &lt;1 then b(i,i) is negative and spp i has a negative effect on itself.   NOW the variation is added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 txBox="1">
            <a:spLocks noGrp="1" noChangeArrowheads="1"/>
          </p:cNvSpPr>
          <p:nvPr/>
        </p:nvSpPr>
        <p:spPr bwMode="auto">
          <a:xfrm>
            <a:off x="4143375" y="9120189"/>
            <a:ext cx="3170238" cy="479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lIns="96653" tIns="48326" rIns="96653" bIns="48326" anchor="b"/>
          <a:lstStyle>
            <a:lvl1pPr defTabSz="966788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r" fontAlgn="base">
              <a:spcBef>
                <a:spcPct val="0"/>
              </a:spcBef>
              <a:spcAft>
                <a:spcPct val="0"/>
              </a:spcAft>
              <a:defRPr/>
            </a:pPr>
            <a:fld id="{9918F4BE-C5D8-4537-8C6D-32F3A0D0851C}" type="slidenum">
              <a:rPr lang="en-US" sz="1300">
                <a:solidFill>
                  <a:prstClr val="black"/>
                </a:solidFill>
                <a:ea typeface="ＭＳ Ｐゴシック" charset="-128"/>
              </a:rPr>
              <a:pPr algn="r" fontAlgn="base">
                <a:spcBef>
                  <a:spcPct val="0"/>
                </a:spcBef>
                <a:spcAft>
                  <a:spcPct val="0"/>
                </a:spcAft>
                <a:defRPr/>
              </a:pPr>
              <a:t>18</a:t>
            </a:fld>
            <a:endParaRPr lang="en-US" sz="1300">
              <a:solidFill>
                <a:prstClr val="black"/>
              </a:solidFill>
              <a:ea typeface="ＭＳ Ｐゴシック" charset="-128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 lIns="96653" tIns="48326" rIns="96653" bIns="48326"/>
          <a:lstStyle/>
          <a:p>
            <a:pPr eaLnBrk="1" hangingPunct="1"/>
            <a:r>
              <a:rPr lang="en-US">
                <a:latin typeface="Arial" pitchFamily="34" charset="0"/>
                <a:ea typeface="ＭＳ Ｐゴシック" pitchFamily="34" charset="-128"/>
              </a:rPr>
              <a:t>Notice diagonal is different.  If diagonal is &lt;1 then b(i,i) is negative and spp i has a negative effect on itself.   NOW the variation is added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2528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  <p:sp>
        <p:nvSpPr>
          <p:cNvPr id="225284" name="Header Placeholder 4"/>
          <p:cNvSpPr txBox="1">
            <a:spLocks noGrp="1"/>
          </p:cNvSpPr>
          <p:nvPr/>
        </p:nvSpPr>
        <p:spPr bwMode="auto">
          <a:xfrm>
            <a:off x="0" y="0"/>
            <a:ext cx="4160302" cy="365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642" tIns="48322" rIns="96642" bIns="48322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 sz="1300"/>
              <a:t>MAR(1) Workshop - ESA 2007, San Jose, CA</a:t>
            </a:r>
          </a:p>
        </p:txBody>
      </p:sp>
      <p:sp>
        <p:nvSpPr>
          <p:cNvPr id="225285" name="Date Placeholder 6"/>
          <p:cNvSpPr txBox="1">
            <a:spLocks noGrp="1"/>
          </p:cNvSpPr>
          <p:nvPr/>
        </p:nvSpPr>
        <p:spPr bwMode="auto">
          <a:xfrm>
            <a:off x="5439259" y="0"/>
            <a:ext cx="4160302" cy="365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642" tIns="48322" rIns="96642" bIns="48322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r"/>
            <a:r>
              <a:rPr lang="en-US" sz="1300"/>
              <a:t>5 Aug 2007</a:t>
            </a:r>
          </a:p>
        </p:txBody>
      </p:sp>
    </p:spTree>
    <p:extLst>
      <p:ext uri="{BB962C8B-B14F-4D97-AF65-F5344CB8AC3E}">
        <p14:creationId xmlns:p14="http://schemas.microsoft.com/office/powerpoint/2010/main" val="32275000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2528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  <p:sp>
        <p:nvSpPr>
          <p:cNvPr id="225284" name="Header Placeholder 4"/>
          <p:cNvSpPr txBox="1">
            <a:spLocks noGrp="1"/>
          </p:cNvSpPr>
          <p:nvPr/>
        </p:nvSpPr>
        <p:spPr bwMode="auto">
          <a:xfrm>
            <a:off x="0" y="0"/>
            <a:ext cx="4160302" cy="365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642" tIns="48322" rIns="96642" bIns="48322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 sz="1300"/>
              <a:t>MAR(1) Workshop - ESA 2007, San Jose, CA</a:t>
            </a:r>
          </a:p>
        </p:txBody>
      </p:sp>
      <p:sp>
        <p:nvSpPr>
          <p:cNvPr id="225285" name="Date Placeholder 6"/>
          <p:cNvSpPr txBox="1">
            <a:spLocks noGrp="1"/>
          </p:cNvSpPr>
          <p:nvPr/>
        </p:nvSpPr>
        <p:spPr bwMode="auto">
          <a:xfrm>
            <a:off x="5439259" y="0"/>
            <a:ext cx="4160302" cy="365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642" tIns="48322" rIns="96642" bIns="48322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r"/>
            <a:r>
              <a:rPr lang="en-US" sz="1300"/>
              <a:t>5 Aug 2007</a:t>
            </a:r>
          </a:p>
        </p:txBody>
      </p:sp>
    </p:spTree>
    <p:extLst>
      <p:ext uri="{BB962C8B-B14F-4D97-AF65-F5344CB8AC3E}">
        <p14:creationId xmlns:p14="http://schemas.microsoft.com/office/powerpoint/2010/main" val="8498803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2528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  <p:sp>
        <p:nvSpPr>
          <p:cNvPr id="225284" name="Header Placeholder 4"/>
          <p:cNvSpPr txBox="1">
            <a:spLocks noGrp="1"/>
          </p:cNvSpPr>
          <p:nvPr/>
        </p:nvSpPr>
        <p:spPr bwMode="auto">
          <a:xfrm>
            <a:off x="0" y="0"/>
            <a:ext cx="4160302" cy="365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642" tIns="48322" rIns="96642" bIns="48322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 sz="1300"/>
              <a:t>MAR(1) Workshop - ESA 2007, San Jose, CA</a:t>
            </a:r>
          </a:p>
        </p:txBody>
      </p:sp>
      <p:sp>
        <p:nvSpPr>
          <p:cNvPr id="225285" name="Date Placeholder 6"/>
          <p:cNvSpPr txBox="1">
            <a:spLocks noGrp="1"/>
          </p:cNvSpPr>
          <p:nvPr/>
        </p:nvSpPr>
        <p:spPr bwMode="auto">
          <a:xfrm>
            <a:off x="5439259" y="0"/>
            <a:ext cx="4160302" cy="365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642" tIns="48322" rIns="96642" bIns="48322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r"/>
            <a:r>
              <a:rPr lang="en-US" sz="1300"/>
              <a:t>5 Aug 2007</a:t>
            </a:r>
          </a:p>
        </p:txBody>
      </p:sp>
    </p:spTree>
    <p:extLst>
      <p:ext uri="{BB962C8B-B14F-4D97-AF65-F5344CB8AC3E}">
        <p14:creationId xmlns:p14="http://schemas.microsoft.com/office/powerpoint/2010/main" val="1851784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3277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0700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3277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9094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2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7613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  <p:sp>
        <p:nvSpPr>
          <p:cNvPr id="176131" name="Header Placeholder 4"/>
          <p:cNvSpPr>
            <a:spLocks noGrp="1"/>
          </p:cNvSpPr>
          <p:nvPr>
            <p:ph type="hdr" sz="quarter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71824" indent="-296855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87421" indent="-237484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62390" indent="-237484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137359" indent="-237484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612327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3087296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562265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4037233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/>
              <a:t>MAR(1) Workshop - ESA 2007, San Jose, CA</a:t>
            </a:r>
          </a:p>
        </p:txBody>
      </p:sp>
      <p:sp>
        <p:nvSpPr>
          <p:cNvPr id="176132" name="Date Placeholder 6"/>
          <p:cNvSpPr>
            <a:spLocks noGrp="1"/>
          </p:cNvSpPr>
          <p:nvPr>
            <p:ph type="dt" sz="quarter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71824" indent="-296855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87421" indent="-237484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62390" indent="-237484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137359" indent="-237484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612327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3087296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562265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4037233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/>
              <a:t>5 Aug 2007</a:t>
            </a:r>
          </a:p>
        </p:txBody>
      </p:sp>
    </p:spTree>
    <p:extLst>
      <p:ext uri="{BB962C8B-B14F-4D97-AF65-F5344CB8AC3E}">
        <p14:creationId xmlns:p14="http://schemas.microsoft.com/office/powerpoint/2010/main" val="11346966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3277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58622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2528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  <p:sp>
        <p:nvSpPr>
          <p:cNvPr id="225284" name="Header Placeholder 4"/>
          <p:cNvSpPr txBox="1">
            <a:spLocks noGrp="1"/>
          </p:cNvSpPr>
          <p:nvPr/>
        </p:nvSpPr>
        <p:spPr bwMode="auto">
          <a:xfrm>
            <a:off x="0" y="0"/>
            <a:ext cx="4160302" cy="365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642" tIns="48322" rIns="96642" bIns="48322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+mn-cs"/>
              </a:rPr>
              <a:t>MAR(1) Workshop - ESA 2007, San Jose, CA</a:t>
            </a:r>
          </a:p>
        </p:txBody>
      </p:sp>
      <p:sp>
        <p:nvSpPr>
          <p:cNvPr id="225285" name="Date Placeholder 6"/>
          <p:cNvSpPr txBox="1">
            <a:spLocks noGrp="1"/>
          </p:cNvSpPr>
          <p:nvPr/>
        </p:nvSpPr>
        <p:spPr bwMode="auto">
          <a:xfrm>
            <a:off x="5439259" y="0"/>
            <a:ext cx="4160302" cy="365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642" tIns="48322" rIns="96642" bIns="48322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+mn-cs"/>
              </a:rPr>
              <a:t>5 Aug 2007</a:t>
            </a:r>
          </a:p>
        </p:txBody>
      </p:sp>
    </p:spTree>
    <p:extLst>
      <p:ext uri="{BB962C8B-B14F-4D97-AF65-F5344CB8AC3E}">
        <p14:creationId xmlns:p14="http://schemas.microsoft.com/office/powerpoint/2010/main" val="10853947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1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841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/>
          </a:p>
        </p:txBody>
      </p:sp>
      <p:sp>
        <p:nvSpPr>
          <p:cNvPr id="188419" name="Header Placeholder 4"/>
          <p:cNvSpPr>
            <a:spLocks noGrp="1"/>
          </p:cNvSpPr>
          <p:nvPr>
            <p:ph type="hdr" sz="quarter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85372" indent="-302066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208265" indent="-241653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91571" indent="-241653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174878" indent="-241653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658184" indent="-24165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3141490" indent="-24165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624796" indent="-24165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4108102" indent="-24165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dirty="0"/>
              <a:t>MAR(1) Workshop - ESA 2007, San Jose, CA</a:t>
            </a:r>
          </a:p>
        </p:txBody>
      </p:sp>
      <p:sp>
        <p:nvSpPr>
          <p:cNvPr id="188420" name="Date Placeholder 6"/>
          <p:cNvSpPr>
            <a:spLocks noGrp="1"/>
          </p:cNvSpPr>
          <p:nvPr>
            <p:ph type="dt" sz="quarter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85372" indent="-302066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208265" indent="-241653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91571" indent="-241653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174878" indent="-241653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658184" indent="-24165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3141490" indent="-24165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624796" indent="-24165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4108102" indent="-24165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dirty="0"/>
              <a:t>5 Aug 2007</a:t>
            </a:r>
          </a:p>
        </p:txBody>
      </p:sp>
    </p:spTree>
    <p:extLst>
      <p:ext uri="{BB962C8B-B14F-4D97-AF65-F5344CB8AC3E}">
        <p14:creationId xmlns:p14="http://schemas.microsoft.com/office/powerpoint/2010/main" val="164906154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6998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  <p:sp>
        <p:nvSpPr>
          <p:cNvPr id="169987" name="Header Placeholder 4"/>
          <p:cNvSpPr>
            <a:spLocks noGrp="1"/>
          </p:cNvSpPr>
          <p:nvPr>
            <p:ph type="hdr" sz="quarter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71824" indent="-296855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87421" indent="-237484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62390" indent="-237484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137359" indent="-237484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612327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3087296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562265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4037233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/>
              <a:t>MAR(1) Workshop - ESA 2007, San Jose, CA</a:t>
            </a:r>
          </a:p>
        </p:txBody>
      </p:sp>
      <p:sp>
        <p:nvSpPr>
          <p:cNvPr id="169988" name="Date Placeholder 6"/>
          <p:cNvSpPr>
            <a:spLocks noGrp="1"/>
          </p:cNvSpPr>
          <p:nvPr>
            <p:ph type="dt" sz="quarter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71824" indent="-296855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87421" indent="-237484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62390" indent="-237484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137359" indent="-237484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612327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3087296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562265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4037233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/>
              <a:t>5 Aug 2007</a:t>
            </a:r>
          </a:p>
        </p:txBody>
      </p:sp>
    </p:spTree>
    <p:extLst>
      <p:ext uri="{BB962C8B-B14F-4D97-AF65-F5344CB8AC3E}">
        <p14:creationId xmlns:p14="http://schemas.microsoft.com/office/powerpoint/2010/main" val="10402706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7203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  <p:sp>
        <p:nvSpPr>
          <p:cNvPr id="172035" name="Header Placeholder 4"/>
          <p:cNvSpPr>
            <a:spLocks noGrp="1"/>
          </p:cNvSpPr>
          <p:nvPr>
            <p:ph type="hdr" sz="quarter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71824" indent="-296855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87421" indent="-237484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62390" indent="-237484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137359" indent="-237484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612327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3087296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562265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4037233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/>
              <a:t>MAR(1) Workshop - ESA 2007, San Jose, CA</a:t>
            </a:r>
          </a:p>
        </p:txBody>
      </p:sp>
      <p:sp>
        <p:nvSpPr>
          <p:cNvPr id="172036" name="Date Placeholder 6"/>
          <p:cNvSpPr>
            <a:spLocks noGrp="1"/>
          </p:cNvSpPr>
          <p:nvPr>
            <p:ph type="dt" sz="quarter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71824" indent="-296855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87421" indent="-237484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62390" indent="-237484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137359" indent="-237484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612327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3087296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562265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4037233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/>
              <a:t>5 Aug 2007</a:t>
            </a:r>
          </a:p>
        </p:txBody>
      </p:sp>
    </p:spTree>
    <p:extLst>
      <p:ext uri="{BB962C8B-B14F-4D97-AF65-F5344CB8AC3E}">
        <p14:creationId xmlns:p14="http://schemas.microsoft.com/office/powerpoint/2010/main" val="76320468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7408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  <p:sp>
        <p:nvSpPr>
          <p:cNvPr id="174083" name="Header Placeholder 4"/>
          <p:cNvSpPr>
            <a:spLocks noGrp="1"/>
          </p:cNvSpPr>
          <p:nvPr>
            <p:ph type="hdr" sz="quarter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71824" indent="-296855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87421" indent="-237484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62390" indent="-237484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137359" indent="-237484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612327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3087296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562265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4037233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/>
              <a:t>MAR(1) Workshop - ESA 2007, San Jose, CA</a:t>
            </a:r>
          </a:p>
        </p:txBody>
      </p:sp>
      <p:sp>
        <p:nvSpPr>
          <p:cNvPr id="174084" name="Date Placeholder 6"/>
          <p:cNvSpPr>
            <a:spLocks noGrp="1"/>
          </p:cNvSpPr>
          <p:nvPr>
            <p:ph type="dt" sz="quarter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71824" indent="-296855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87421" indent="-237484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62390" indent="-237484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137359" indent="-237484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612327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3087296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562265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4037233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/>
              <a:t>5 Aug 2007</a:t>
            </a:r>
          </a:p>
        </p:txBody>
      </p:sp>
    </p:spTree>
    <p:extLst>
      <p:ext uri="{BB962C8B-B14F-4D97-AF65-F5344CB8AC3E}">
        <p14:creationId xmlns:p14="http://schemas.microsoft.com/office/powerpoint/2010/main" val="28892984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1843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1843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5AA81AD-D356-AA4F-A400-69CC56CD184E}" type="slidenum">
              <a:rPr lang="en-US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471433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349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31450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349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marR="0" indent="0" algn="l" defTabSz="457159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baseline="0" dirty="0">
                <a:latin typeface="Times New Roman"/>
                <a:ea typeface="ＭＳ 明朝"/>
              </a:rPr>
              <a:t>Kelp forest ecosystems occur globally along temperate-zone coast lines, and are some of the most diverse and productive ecosystems of the world. They also provide a wide array of ecosystem services that have sustained human communities for </a:t>
            </a:r>
            <a:r>
              <a:rPr lang="en-US" sz="1200" b="0" i="0" u="none" strike="noStrike" baseline="0" dirty="0" err="1">
                <a:latin typeface="Times New Roman"/>
                <a:ea typeface="ＭＳ 明朝"/>
              </a:rPr>
              <a:t>millenia</a:t>
            </a:r>
            <a:r>
              <a:rPr lang="en-US" sz="1200" b="0" i="0" u="none" strike="noStrike" baseline="0" dirty="0">
                <a:latin typeface="Times New Roman"/>
                <a:ea typeface="ＭＳ 明朝"/>
              </a:rPr>
              <a:t>. Kelp forest ecosystems have also been the subject of many ecological studies examining the structure and function of food web dynamics.</a:t>
            </a:r>
            <a:endParaRPr lang="en-US" dirty="0"/>
          </a:p>
          <a:p>
            <a:pPr eaLnBrk="1" hangingPunct="1">
              <a:spcBef>
                <a:spcPct val="0"/>
              </a:spcBef>
            </a:pPr>
            <a:endParaRPr lang="en-US" dirty="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84836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349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04722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349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90866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349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75927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349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0681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96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197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/>
          </a:p>
        </p:txBody>
      </p:sp>
      <p:sp>
        <p:nvSpPr>
          <p:cNvPr id="211971" name="Header Placeholder 4"/>
          <p:cNvSpPr>
            <a:spLocks noGrp="1"/>
          </p:cNvSpPr>
          <p:nvPr>
            <p:ph type="hdr" sz="quarter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85372" indent="-302066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208265" indent="-241653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91571" indent="-241653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174878" indent="-241653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658184" indent="-24165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3141490" indent="-24165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624796" indent="-24165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4108102" indent="-24165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dirty="0"/>
              <a:t>MAR(1) Workshop - ESA 2007, San Jose, CA</a:t>
            </a:r>
          </a:p>
        </p:txBody>
      </p:sp>
      <p:sp>
        <p:nvSpPr>
          <p:cNvPr id="211972" name="Date Placeholder 6"/>
          <p:cNvSpPr>
            <a:spLocks noGrp="1"/>
          </p:cNvSpPr>
          <p:nvPr>
            <p:ph type="dt" sz="quarter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85372" indent="-302066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208265" indent="-241653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91571" indent="-241653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174878" indent="-241653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658184" indent="-24165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3141490" indent="-24165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624796" indent="-24165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4108102" indent="-24165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dirty="0"/>
              <a:t>5 Aug 2007</a:t>
            </a: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349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10527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349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24052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349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30005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349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746934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451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85065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349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17777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349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18301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349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81179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349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53595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349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2712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0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541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/>
          </a:p>
        </p:txBody>
      </p:sp>
      <p:sp>
        <p:nvSpPr>
          <p:cNvPr id="145411" name="Header Placeholder 4"/>
          <p:cNvSpPr>
            <a:spLocks noGrp="1"/>
          </p:cNvSpPr>
          <p:nvPr>
            <p:ph type="hdr" sz="quarter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85372" indent="-302066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208265" indent="-241653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91571" indent="-241653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174878" indent="-241653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658184" indent="-24165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3141490" indent="-24165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624796" indent="-24165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4108102" indent="-24165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dirty="0"/>
              <a:t>MAR(1) Workshop - ESA 2007, San Jose, CA</a:t>
            </a:r>
          </a:p>
        </p:txBody>
      </p:sp>
      <p:sp>
        <p:nvSpPr>
          <p:cNvPr id="145412" name="Date Placeholder 6"/>
          <p:cNvSpPr>
            <a:spLocks noGrp="1"/>
          </p:cNvSpPr>
          <p:nvPr>
            <p:ph type="dt" sz="quarter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85372" indent="-302066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208265" indent="-241653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91571" indent="-241653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174878" indent="-241653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658184" indent="-24165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3141490" indent="-24165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624796" indent="-24165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4108102" indent="-24165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dirty="0"/>
              <a:t>5 Aug 2007</a:t>
            </a: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349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50551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349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19929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349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16444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2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613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/>
          </a:p>
        </p:txBody>
      </p:sp>
      <p:sp>
        <p:nvSpPr>
          <p:cNvPr id="176131" name="Header Placeholder 4"/>
          <p:cNvSpPr>
            <a:spLocks noGrp="1"/>
          </p:cNvSpPr>
          <p:nvPr>
            <p:ph type="hdr" sz="quarter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85372" indent="-302066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208265" indent="-241653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91571" indent="-241653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174878" indent="-241653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658184" indent="-24165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3141490" indent="-24165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624796" indent="-24165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4108102" indent="-24165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dirty="0"/>
              <a:t>MAR(1) Workshop - ESA 2007, San Jose, CA</a:t>
            </a:r>
          </a:p>
        </p:txBody>
      </p:sp>
      <p:sp>
        <p:nvSpPr>
          <p:cNvPr id="176132" name="Date Placeholder 6"/>
          <p:cNvSpPr>
            <a:spLocks noGrp="1"/>
          </p:cNvSpPr>
          <p:nvPr>
            <p:ph type="dt" sz="quarter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85372" indent="-302066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208265" indent="-241653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91571" indent="-241653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174878" indent="-241653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658184" indent="-24165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3141490" indent="-24165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624796" indent="-24165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4108102" indent="-24165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dirty="0"/>
              <a:t>5 Aug 2007</a:t>
            </a:r>
          </a:p>
        </p:txBody>
      </p:sp>
    </p:spTree>
    <p:extLst>
      <p:ext uri="{BB962C8B-B14F-4D97-AF65-F5344CB8AC3E}">
        <p14:creationId xmlns:p14="http://schemas.microsoft.com/office/powerpoint/2010/main" val="225230564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349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1748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349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39103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1843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1843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5AA81AD-D356-AA4F-A400-69CC56CD184E}" type="slidenum">
              <a:rPr lang="en-US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42035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2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613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/>
          </a:p>
        </p:txBody>
      </p:sp>
      <p:sp>
        <p:nvSpPr>
          <p:cNvPr id="176131" name="Header Placeholder 4"/>
          <p:cNvSpPr>
            <a:spLocks noGrp="1"/>
          </p:cNvSpPr>
          <p:nvPr>
            <p:ph type="hdr" sz="quarter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85372" indent="-302066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208265" indent="-241653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91571" indent="-241653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174878" indent="-241653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658184" indent="-24165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3141490" indent="-24165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624796" indent="-24165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4108102" indent="-24165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dirty="0"/>
              <a:t>MAR(1) Workshop - ESA 2007, San Jose, CA</a:t>
            </a:r>
          </a:p>
        </p:txBody>
      </p:sp>
      <p:sp>
        <p:nvSpPr>
          <p:cNvPr id="176132" name="Date Placeholder 6"/>
          <p:cNvSpPr>
            <a:spLocks noGrp="1"/>
          </p:cNvSpPr>
          <p:nvPr>
            <p:ph type="dt" sz="quarter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85372" indent="-302066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208265" indent="-241653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91571" indent="-241653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174878" indent="-241653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658184" indent="-24165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3141490" indent="-24165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624796" indent="-24165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4108102" indent="-24165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dirty="0"/>
              <a:t>5 Aug 2007</a:t>
            </a:r>
          </a:p>
        </p:txBody>
      </p:sp>
    </p:spTree>
    <p:extLst>
      <p:ext uri="{BB962C8B-B14F-4D97-AF65-F5344CB8AC3E}">
        <p14:creationId xmlns:p14="http://schemas.microsoft.com/office/powerpoint/2010/main" val="104328378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8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9149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  <p:sp>
        <p:nvSpPr>
          <p:cNvPr id="191491" name="Header Placeholder 4"/>
          <p:cNvSpPr>
            <a:spLocks noGrp="1"/>
          </p:cNvSpPr>
          <p:nvPr>
            <p:ph type="hdr" sz="quarter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71824" indent="-296855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87421" indent="-237484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62390" indent="-237484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137359" indent="-237484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612327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3087296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562265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4037233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/>
              <a:t>MAR(1) Workshop - ESA 2007, San Jose, CA</a:t>
            </a:r>
          </a:p>
        </p:txBody>
      </p:sp>
      <p:sp>
        <p:nvSpPr>
          <p:cNvPr id="191492" name="Date Placeholder 6"/>
          <p:cNvSpPr>
            <a:spLocks noGrp="1"/>
          </p:cNvSpPr>
          <p:nvPr>
            <p:ph type="dt" sz="quarter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71824" indent="-296855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87421" indent="-237484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62390" indent="-237484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137359" indent="-237484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612327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3087296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562265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4037233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/>
              <a:t>5 Aug 2007</a:t>
            </a:r>
          </a:p>
        </p:txBody>
      </p:sp>
    </p:spTree>
    <p:extLst>
      <p:ext uri="{BB962C8B-B14F-4D97-AF65-F5344CB8AC3E}">
        <p14:creationId xmlns:p14="http://schemas.microsoft.com/office/powerpoint/2010/main" val="359696858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3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9353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  <p:sp>
        <p:nvSpPr>
          <p:cNvPr id="193539" name="Header Placeholder 4"/>
          <p:cNvSpPr>
            <a:spLocks noGrp="1"/>
          </p:cNvSpPr>
          <p:nvPr>
            <p:ph type="hdr" sz="quarter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71824" indent="-296855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87421" indent="-237484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62390" indent="-237484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137359" indent="-237484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612327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3087296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562265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4037233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/>
              <a:t>MAR(1) Workshop - ESA 2007, San Jose, CA</a:t>
            </a:r>
          </a:p>
        </p:txBody>
      </p:sp>
      <p:sp>
        <p:nvSpPr>
          <p:cNvPr id="193540" name="Date Placeholder 6"/>
          <p:cNvSpPr>
            <a:spLocks noGrp="1"/>
          </p:cNvSpPr>
          <p:nvPr>
            <p:ph type="dt" sz="quarter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71824" indent="-296855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87421" indent="-237484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62390" indent="-237484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137359" indent="-237484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612327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3087296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562265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4037233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/>
              <a:t>5 Aug 2007</a:t>
            </a:r>
          </a:p>
        </p:txBody>
      </p:sp>
    </p:spTree>
    <p:extLst>
      <p:ext uri="{BB962C8B-B14F-4D97-AF65-F5344CB8AC3E}">
        <p14:creationId xmlns:p14="http://schemas.microsoft.com/office/powerpoint/2010/main" val="1374924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974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/>
          </a:p>
        </p:txBody>
      </p:sp>
      <p:sp>
        <p:nvSpPr>
          <p:cNvPr id="159747" name="Header Placeholder 4"/>
          <p:cNvSpPr>
            <a:spLocks noGrp="1"/>
          </p:cNvSpPr>
          <p:nvPr>
            <p:ph type="hdr" sz="quarter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85372" indent="-302066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208265" indent="-241653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91571" indent="-241653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174878" indent="-241653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658184" indent="-24165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3141490" indent="-24165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624796" indent="-24165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4108102" indent="-24165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dirty="0"/>
              <a:t>MAR(1) Workshop - ESA 2007, San Jose, CA</a:t>
            </a:r>
          </a:p>
        </p:txBody>
      </p:sp>
      <p:sp>
        <p:nvSpPr>
          <p:cNvPr id="159748" name="Date Placeholder 6"/>
          <p:cNvSpPr>
            <a:spLocks noGrp="1"/>
          </p:cNvSpPr>
          <p:nvPr>
            <p:ph type="dt" sz="quarter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85372" indent="-302066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208265" indent="-241653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91571" indent="-241653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174878" indent="-241653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658184" indent="-24165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3141490" indent="-24165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624796" indent="-24165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4108102" indent="-24165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dirty="0"/>
              <a:t>5 Aug 2007</a:t>
            </a: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8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9968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  <p:sp>
        <p:nvSpPr>
          <p:cNvPr id="199683" name="Header Placeholder 4"/>
          <p:cNvSpPr>
            <a:spLocks noGrp="1"/>
          </p:cNvSpPr>
          <p:nvPr>
            <p:ph type="hdr" sz="quarter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71824" indent="-296855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87421" indent="-237484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62390" indent="-237484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137359" indent="-237484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612327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3087296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562265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4037233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/>
              <a:t>MAR(1) Workshop - ESA 2007, San Jose, CA</a:t>
            </a:r>
          </a:p>
        </p:txBody>
      </p:sp>
      <p:sp>
        <p:nvSpPr>
          <p:cNvPr id="199684" name="Date Placeholder 6"/>
          <p:cNvSpPr>
            <a:spLocks noGrp="1"/>
          </p:cNvSpPr>
          <p:nvPr>
            <p:ph type="dt" sz="quarter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71824" indent="-296855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87421" indent="-237484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62390" indent="-237484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137359" indent="-237484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612327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3087296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562265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4037233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/>
              <a:t>5 Aug 2007</a:t>
            </a:r>
          </a:p>
        </p:txBody>
      </p:sp>
    </p:spTree>
    <p:extLst>
      <p:ext uri="{BB962C8B-B14F-4D97-AF65-F5344CB8AC3E}">
        <p14:creationId xmlns:p14="http://schemas.microsoft.com/office/powerpoint/2010/main" val="257292384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72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0173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  <p:sp>
        <p:nvSpPr>
          <p:cNvPr id="201731" name="Header Placeholder 4"/>
          <p:cNvSpPr>
            <a:spLocks noGrp="1"/>
          </p:cNvSpPr>
          <p:nvPr>
            <p:ph type="hdr" sz="quarter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71824" indent="-296855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87421" indent="-237484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62390" indent="-237484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137359" indent="-237484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612327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3087296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562265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4037233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/>
              <a:t>MAR(1) Workshop - ESA 2007, San Jose, CA</a:t>
            </a:r>
          </a:p>
        </p:txBody>
      </p:sp>
      <p:sp>
        <p:nvSpPr>
          <p:cNvPr id="201732" name="Date Placeholder 6"/>
          <p:cNvSpPr>
            <a:spLocks noGrp="1"/>
          </p:cNvSpPr>
          <p:nvPr>
            <p:ph type="dt" sz="quarter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71824" indent="-296855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87421" indent="-237484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62390" indent="-237484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137359" indent="-237484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612327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3087296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562265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4037233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/>
              <a:t>5 Aug 2007</a:t>
            </a:r>
          </a:p>
        </p:txBody>
      </p:sp>
    </p:spTree>
    <p:extLst>
      <p:ext uri="{BB962C8B-B14F-4D97-AF65-F5344CB8AC3E}">
        <p14:creationId xmlns:p14="http://schemas.microsoft.com/office/powerpoint/2010/main" val="78601301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77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0377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  <p:sp>
        <p:nvSpPr>
          <p:cNvPr id="203779" name="Header Placeholder 4"/>
          <p:cNvSpPr>
            <a:spLocks noGrp="1"/>
          </p:cNvSpPr>
          <p:nvPr>
            <p:ph type="hdr" sz="quarter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71824" indent="-296855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87421" indent="-237484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62390" indent="-237484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137359" indent="-237484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612327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3087296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562265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4037233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/>
              <a:t>MAR(1) Workshop - ESA 2007, San Jose, CA</a:t>
            </a:r>
          </a:p>
        </p:txBody>
      </p:sp>
      <p:sp>
        <p:nvSpPr>
          <p:cNvPr id="203780" name="Date Placeholder 6"/>
          <p:cNvSpPr>
            <a:spLocks noGrp="1"/>
          </p:cNvSpPr>
          <p:nvPr>
            <p:ph type="dt" sz="quarter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71824" indent="-296855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87421" indent="-237484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62390" indent="-237484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137359" indent="-237484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612327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3087296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562265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4037233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/>
              <a:t>5 Aug 2007</a:t>
            </a:r>
          </a:p>
        </p:txBody>
      </p:sp>
    </p:spTree>
    <p:extLst>
      <p:ext uri="{BB962C8B-B14F-4D97-AF65-F5344CB8AC3E}">
        <p14:creationId xmlns:p14="http://schemas.microsoft.com/office/powerpoint/2010/main" val="317609644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0582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  <p:sp>
        <p:nvSpPr>
          <p:cNvPr id="205827" name="Header Placeholder 4"/>
          <p:cNvSpPr>
            <a:spLocks noGrp="1"/>
          </p:cNvSpPr>
          <p:nvPr>
            <p:ph type="hdr" sz="quarter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71824" indent="-296855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87421" indent="-237484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62390" indent="-237484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137359" indent="-237484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612327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3087296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562265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4037233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/>
              <a:t>MAR(1) Workshop - ESA 2007, San Jose, CA</a:t>
            </a:r>
          </a:p>
        </p:txBody>
      </p:sp>
      <p:sp>
        <p:nvSpPr>
          <p:cNvPr id="205828" name="Date Placeholder 6"/>
          <p:cNvSpPr>
            <a:spLocks noGrp="1"/>
          </p:cNvSpPr>
          <p:nvPr>
            <p:ph type="dt" sz="quarter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71824" indent="-296855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87421" indent="-237484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62390" indent="-237484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137359" indent="-237484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612327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3087296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562265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4037233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/>
              <a:t>5 Aug 2007</a:t>
            </a:r>
          </a:p>
        </p:txBody>
      </p:sp>
    </p:spTree>
    <p:extLst>
      <p:ext uri="{BB962C8B-B14F-4D97-AF65-F5344CB8AC3E}">
        <p14:creationId xmlns:p14="http://schemas.microsoft.com/office/powerpoint/2010/main" val="110600238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9558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  <p:sp>
        <p:nvSpPr>
          <p:cNvPr id="195587" name="Header Placeholder 4"/>
          <p:cNvSpPr>
            <a:spLocks noGrp="1"/>
          </p:cNvSpPr>
          <p:nvPr>
            <p:ph type="hdr" sz="quarter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71824" indent="-296855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87421" indent="-237484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62390" indent="-237484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137359" indent="-237484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612327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3087296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562265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4037233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/>
              <a:t>MAR(1) Workshop - ESA 2007, San Jose, CA</a:t>
            </a:r>
          </a:p>
        </p:txBody>
      </p:sp>
      <p:sp>
        <p:nvSpPr>
          <p:cNvPr id="195588" name="Date Placeholder 6"/>
          <p:cNvSpPr>
            <a:spLocks noGrp="1"/>
          </p:cNvSpPr>
          <p:nvPr>
            <p:ph type="dt" sz="quarter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71824" indent="-296855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87421" indent="-237484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62390" indent="-237484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137359" indent="-237484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612327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3087296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562265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4037233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/>
              <a:t>5 Aug 2007</a:t>
            </a:r>
          </a:p>
        </p:txBody>
      </p:sp>
    </p:spTree>
    <p:extLst>
      <p:ext uri="{BB962C8B-B14F-4D97-AF65-F5344CB8AC3E}">
        <p14:creationId xmlns:p14="http://schemas.microsoft.com/office/powerpoint/2010/main" val="252281391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9763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  <p:sp>
        <p:nvSpPr>
          <p:cNvPr id="197635" name="Header Placeholder 4"/>
          <p:cNvSpPr>
            <a:spLocks noGrp="1"/>
          </p:cNvSpPr>
          <p:nvPr>
            <p:ph type="hdr" sz="quarter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71824" indent="-296855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87421" indent="-237484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62390" indent="-237484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137359" indent="-237484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612327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3087296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562265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4037233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/>
              <a:t>MAR(1) Workshop - ESA 2007, San Jose, CA</a:t>
            </a:r>
          </a:p>
        </p:txBody>
      </p:sp>
      <p:sp>
        <p:nvSpPr>
          <p:cNvPr id="197636" name="Date Placeholder 6"/>
          <p:cNvSpPr>
            <a:spLocks noGrp="1"/>
          </p:cNvSpPr>
          <p:nvPr>
            <p:ph type="dt" sz="quarter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71824" indent="-296855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87421" indent="-237484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62390" indent="-237484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137359" indent="-237484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612327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3087296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562265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4037233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/>
              <a:t>5 Aug 2007</a:t>
            </a:r>
          </a:p>
        </p:txBody>
      </p:sp>
    </p:spTree>
    <p:extLst>
      <p:ext uri="{BB962C8B-B14F-4D97-AF65-F5344CB8AC3E}">
        <p14:creationId xmlns:p14="http://schemas.microsoft.com/office/powerpoint/2010/main" val="397665403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2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613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/>
          </a:p>
        </p:txBody>
      </p:sp>
      <p:sp>
        <p:nvSpPr>
          <p:cNvPr id="176131" name="Header Placeholder 4"/>
          <p:cNvSpPr>
            <a:spLocks noGrp="1"/>
          </p:cNvSpPr>
          <p:nvPr>
            <p:ph type="hdr" sz="quarter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85372" indent="-302066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208265" indent="-241653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91571" indent="-241653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174878" indent="-241653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658184" indent="-24165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3141490" indent="-24165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624796" indent="-24165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4108102" indent="-24165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dirty="0"/>
              <a:t>MAR(1) Workshop - ESA 2007, San Jose, CA</a:t>
            </a:r>
          </a:p>
        </p:txBody>
      </p:sp>
      <p:sp>
        <p:nvSpPr>
          <p:cNvPr id="176132" name="Date Placeholder 6"/>
          <p:cNvSpPr>
            <a:spLocks noGrp="1"/>
          </p:cNvSpPr>
          <p:nvPr>
            <p:ph type="dt" sz="quarter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85372" indent="-302066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208265" indent="-241653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91571" indent="-241653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174878" indent="-241653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658184" indent="-24165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3141490" indent="-24165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624796" indent="-24165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4108102" indent="-24165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dirty="0"/>
              <a:t>5 Aug 2007</a:t>
            </a:r>
          </a:p>
        </p:txBody>
      </p:sp>
    </p:spTree>
    <p:extLst>
      <p:ext uri="{BB962C8B-B14F-4D97-AF65-F5344CB8AC3E}">
        <p14:creationId xmlns:p14="http://schemas.microsoft.com/office/powerpoint/2010/main" val="135070582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2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613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/>
          </a:p>
        </p:txBody>
      </p:sp>
      <p:sp>
        <p:nvSpPr>
          <p:cNvPr id="176131" name="Header Placeholder 4"/>
          <p:cNvSpPr>
            <a:spLocks noGrp="1"/>
          </p:cNvSpPr>
          <p:nvPr>
            <p:ph type="hdr" sz="quarter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85372" indent="-302066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208265" indent="-241653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91571" indent="-241653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174878" indent="-241653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658184" indent="-24165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3141490" indent="-24165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624796" indent="-24165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4108102" indent="-24165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dirty="0"/>
              <a:t>MAR(1) Workshop - ESA 2007, San Jose, CA</a:t>
            </a:r>
          </a:p>
        </p:txBody>
      </p:sp>
      <p:sp>
        <p:nvSpPr>
          <p:cNvPr id="176132" name="Date Placeholder 6"/>
          <p:cNvSpPr>
            <a:spLocks noGrp="1"/>
          </p:cNvSpPr>
          <p:nvPr>
            <p:ph type="dt" sz="quarter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85372" indent="-302066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208265" indent="-241653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91571" indent="-241653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174878" indent="-241653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658184" indent="-24165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3141490" indent="-24165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624796" indent="-24165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4108102" indent="-24165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dirty="0"/>
              <a:t>5 Aug 2007</a:t>
            </a:r>
          </a:p>
        </p:txBody>
      </p:sp>
    </p:spTree>
    <p:extLst>
      <p:ext uri="{BB962C8B-B14F-4D97-AF65-F5344CB8AC3E}">
        <p14:creationId xmlns:p14="http://schemas.microsoft.com/office/powerpoint/2010/main" val="389090794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2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613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/>
          </a:p>
        </p:txBody>
      </p:sp>
      <p:sp>
        <p:nvSpPr>
          <p:cNvPr id="176131" name="Header Placeholder 4"/>
          <p:cNvSpPr>
            <a:spLocks noGrp="1"/>
          </p:cNvSpPr>
          <p:nvPr>
            <p:ph type="hdr" sz="quarter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85372" indent="-302066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208265" indent="-241653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91571" indent="-241653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174878" indent="-241653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658184" indent="-24165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3141490" indent="-24165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624796" indent="-24165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4108102" indent="-24165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dirty="0"/>
              <a:t>MAR(1) Workshop - ESA 2007, San Jose, CA</a:t>
            </a:r>
          </a:p>
        </p:txBody>
      </p:sp>
      <p:sp>
        <p:nvSpPr>
          <p:cNvPr id="176132" name="Date Placeholder 6"/>
          <p:cNvSpPr>
            <a:spLocks noGrp="1"/>
          </p:cNvSpPr>
          <p:nvPr>
            <p:ph type="dt" sz="quarter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85372" indent="-302066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208265" indent="-241653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91571" indent="-241653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174878" indent="-241653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658184" indent="-24165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3141490" indent="-24165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624796" indent="-24165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4108102" indent="-24165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dirty="0"/>
              <a:t>5 Aug 2007</a:t>
            </a:r>
          </a:p>
        </p:txBody>
      </p:sp>
    </p:spTree>
    <p:extLst>
      <p:ext uri="{BB962C8B-B14F-4D97-AF65-F5344CB8AC3E}">
        <p14:creationId xmlns:p14="http://schemas.microsoft.com/office/powerpoint/2010/main" val="180421633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2528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  <p:sp>
        <p:nvSpPr>
          <p:cNvPr id="225284" name="Header Placeholder 4"/>
          <p:cNvSpPr txBox="1">
            <a:spLocks noGrp="1"/>
          </p:cNvSpPr>
          <p:nvPr/>
        </p:nvSpPr>
        <p:spPr bwMode="auto">
          <a:xfrm>
            <a:off x="0" y="0"/>
            <a:ext cx="4160302" cy="365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642" tIns="48322" rIns="96642" bIns="48322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 sz="1300"/>
              <a:t>MAR(1) Workshop - ESA 2007, San Jose, CA</a:t>
            </a:r>
          </a:p>
        </p:txBody>
      </p:sp>
      <p:sp>
        <p:nvSpPr>
          <p:cNvPr id="225285" name="Date Placeholder 6"/>
          <p:cNvSpPr txBox="1">
            <a:spLocks noGrp="1"/>
          </p:cNvSpPr>
          <p:nvPr/>
        </p:nvSpPr>
        <p:spPr bwMode="auto">
          <a:xfrm>
            <a:off x="5439259" y="0"/>
            <a:ext cx="4160302" cy="365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642" tIns="48322" rIns="96642" bIns="48322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r"/>
            <a:r>
              <a:rPr lang="en-US" sz="1300"/>
              <a:t>5 Aug 2007</a:t>
            </a:r>
          </a:p>
        </p:txBody>
      </p:sp>
    </p:spTree>
    <p:extLst>
      <p:ext uri="{BB962C8B-B14F-4D97-AF65-F5344CB8AC3E}">
        <p14:creationId xmlns:p14="http://schemas.microsoft.com/office/powerpoint/2010/main" val="27128452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179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/>
          </a:p>
        </p:txBody>
      </p:sp>
      <p:sp>
        <p:nvSpPr>
          <p:cNvPr id="161795" name="Header Placeholder 4"/>
          <p:cNvSpPr>
            <a:spLocks noGrp="1"/>
          </p:cNvSpPr>
          <p:nvPr>
            <p:ph type="hdr" sz="quarter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85372" indent="-302066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208265" indent="-241653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91571" indent="-241653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174878" indent="-241653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658184" indent="-24165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3141490" indent="-24165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624796" indent="-24165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4108102" indent="-24165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dirty="0"/>
              <a:t>MAR(1) Workshop - ESA 2007, San Jose, CA</a:t>
            </a:r>
          </a:p>
        </p:txBody>
      </p:sp>
      <p:sp>
        <p:nvSpPr>
          <p:cNvPr id="161796" name="Date Placeholder 6"/>
          <p:cNvSpPr>
            <a:spLocks noGrp="1"/>
          </p:cNvSpPr>
          <p:nvPr>
            <p:ph type="dt" sz="quarter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85372" indent="-302066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208265" indent="-241653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91571" indent="-241653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174878" indent="-241653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658184" indent="-24165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3141490" indent="-24165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624796" indent="-24165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4108102" indent="-24165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dirty="0"/>
              <a:t>5 Aug 2007</a:t>
            </a: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2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0992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  <p:sp>
        <p:nvSpPr>
          <p:cNvPr id="209923" name="Header Placeholder 4"/>
          <p:cNvSpPr>
            <a:spLocks noGrp="1"/>
          </p:cNvSpPr>
          <p:nvPr>
            <p:ph type="hdr" sz="quarter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71824" indent="-296855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87421" indent="-237484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62390" indent="-237484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137359" indent="-237484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612327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3087296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562265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4037233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/>
              <a:t>MAR(1) Workshop - ESA 2007, San Jose, CA</a:t>
            </a:r>
          </a:p>
        </p:txBody>
      </p:sp>
      <p:sp>
        <p:nvSpPr>
          <p:cNvPr id="209924" name="Date Placeholder 6"/>
          <p:cNvSpPr>
            <a:spLocks noGrp="1"/>
          </p:cNvSpPr>
          <p:nvPr>
            <p:ph type="dt" sz="quarter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71824" indent="-296855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87421" indent="-237484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62390" indent="-237484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137359" indent="-237484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612327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3087296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562265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4037233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/>
              <a:t>5 Aug 2007</a:t>
            </a:r>
          </a:p>
        </p:txBody>
      </p:sp>
    </p:spTree>
    <p:extLst>
      <p:ext uri="{BB962C8B-B14F-4D97-AF65-F5344CB8AC3E}">
        <p14:creationId xmlns:p14="http://schemas.microsoft.com/office/powerpoint/2010/main" val="1211953443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2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0992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  <p:sp>
        <p:nvSpPr>
          <p:cNvPr id="209923" name="Header Placeholder 4"/>
          <p:cNvSpPr>
            <a:spLocks noGrp="1"/>
          </p:cNvSpPr>
          <p:nvPr>
            <p:ph type="hdr" sz="quarter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71824" indent="-296855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87421" indent="-237484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62390" indent="-237484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137359" indent="-237484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612327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3087296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562265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4037233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/>
              <a:t>MAR(1) Workshop - ESA 2007, San Jose, CA</a:t>
            </a:r>
          </a:p>
        </p:txBody>
      </p:sp>
      <p:sp>
        <p:nvSpPr>
          <p:cNvPr id="209924" name="Date Placeholder 6"/>
          <p:cNvSpPr>
            <a:spLocks noGrp="1"/>
          </p:cNvSpPr>
          <p:nvPr>
            <p:ph type="dt" sz="quarter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71824" indent="-296855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87421" indent="-237484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62390" indent="-237484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137359" indent="-237484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612327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3087296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562265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4037233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/>
              <a:t>5 Aug 2007</a:t>
            </a:r>
          </a:p>
        </p:txBody>
      </p:sp>
    </p:spTree>
    <p:extLst>
      <p:ext uri="{BB962C8B-B14F-4D97-AF65-F5344CB8AC3E}">
        <p14:creationId xmlns:p14="http://schemas.microsoft.com/office/powerpoint/2010/main" val="93596697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2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0992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  <p:sp>
        <p:nvSpPr>
          <p:cNvPr id="209923" name="Header Placeholder 4"/>
          <p:cNvSpPr>
            <a:spLocks noGrp="1"/>
          </p:cNvSpPr>
          <p:nvPr>
            <p:ph type="hdr" sz="quarter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71824" indent="-296855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87421" indent="-237484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62390" indent="-237484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137359" indent="-237484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612327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3087296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562265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4037233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/>
              <a:t>MAR(1) Workshop - ESA 2007, San Jose, CA</a:t>
            </a:r>
          </a:p>
        </p:txBody>
      </p:sp>
      <p:sp>
        <p:nvSpPr>
          <p:cNvPr id="209924" name="Date Placeholder 6"/>
          <p:cNvSpPr>
            <a:spLocks noGrp="1"/>
          </p:cNvSpPr>
          <p:nvPr>
            <p:ph type="dt" sz="quarter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71824" indent="-296855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87421" indent="-237484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62390" indent="-237484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137359" indent="-237484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612327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3087296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562265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4037233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/>
              <a:t>5 Aug 2007</a:t>
            </a:r>
          </a:p>
        </p:txBody>
      </p:sp>
    </p:spTree>
    <p:extLst>
      <p:ext uri="{BB962C8B-B14F-4D97-AF65-F5344CB8AC3E}">
        <p14:creationId xmlns:p14="http://schemas.microsoft.com/office/powerpoint/2010/main" val="208933405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1913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  <p:sp>
        <p:nvSpPr>
          <p:cNvPr id="219139" name="Header Placeholder 4"/>
          <p:cNvSpPr>
            <a:spLocks noGrp="1"/>
          </p:cNvSpPr>
          <p:nvPr>
            <p:ph type="hdr" sz="quarter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71824" indent="-296855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87421" indent="-237484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62390" indent="-237484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137359" indent="-237484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612327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3087296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562265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4037233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/>
              <a:t>MAR(1) Workshop - ESA 2007, San Jose, CA</a:t>
            </a:r>
          </a:p>
        </p:txBody>
      </p:sp>
      <p:sp>
        <p:nvSpPr>
          <p:cNvPr id="219140" name="Date Placeholder 6"/>
          <p:cNvSpPr>
            <a:spLocks noGrp="1"/>
          </p:cNvSpPr>
          <p:nvPr>
            <p:ph type="dt" sz="quarter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71824" indent="-296855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87421" indent="-237484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62390" indent="-237484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137359" indent="-237484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612327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3087296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562265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4037233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/>
              <a:t>5 Aug 2007</a:t>
            </a:r>
          </a:p>
        </p:txBody>
      </p:sp>
    </p:spTree>
    <p:extLst>
      <p:ext uri="{BB962C8B-B14F-4D97-AF65-F5344CB8AC3E}">
        <p14:creationId xmlns:p14="http://schemas.microsoft.com/office/powerpoint/2010/main" val="17444918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451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4572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20725"/>
            <a:ext cx="4802188" cy="3600450"/>
          </a:xfrm>
          <a:ln/>
        </p:spPr>
      </p:sp>
      <p:sp>
        <p:nvSpPr>
          <p:cNvPr id="624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6" y="4560889"/>
            <a:ext cx="5365750" cy="4319587"/>
          </a:xfrm>
          <a:noFill/>
        </p:spPr>
        <p:txBody>
          <a:bodyPr/>
          <a:lstStyle/>
          <a:p>
            <a:endParaRPr lang="en-US" dirty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6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8637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  <p:sp>
        <p:nvSpPr>
          <p:cNvPr id="186371" name="Header Placeholder 4"/>
          <p:cNvSpPr>
            <a:spLocks noGrp="1"/>
          </p:cNvSpPr>
          <p:nvPr>
            <p:ph type="hdr" sz="quarter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71824" indent="-296855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87421" indent="-237484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62390" indent="-237484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137359" indent="-237484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612327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3087296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562265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4037233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/>
              <a:t>MAR(1) Workshop - ESA 2007, San Jose, CA</a:t>
            </a:r>
          </a:p>
        </p:txBody>
      </p:sp>
      <p:sp>
        <p:nvSpPr>
          <p:cNvPr id="186372" name="Date Placeholder 6"/>
          <p:cNvSpPr>
            <a:spLocks noGrp="1"/>
          </p:cNvSpPr>
          <p:nvPr>
            <p:ph type="dt" sz="quarter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71824" indent="-296855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87421" indent="-237484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62390" indent="-237484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137359" indent="-237484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612327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3087296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562265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4037233" indent="-23748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/>
              <a:t>5 Aug 2007</a:t>
            </a:r>
          </a:p>
        </p:txBody>
      </p:sp>
    </p:spTree>
    <p:extLst>
      <p:ext uri="{BB962C8B-B14F-4D97-AF65-F5344CB8AC3E}">
        <p14:creationId xmlns:p14="http://schemas.microsoft.com/office/powerpoint/2010/main" val="34982410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6EFBA50-A13C-4BD8-9748-A57C6A011B35}" type="slidenum">
              <a:rPr lang="en-US" altLang="en-US"/>
              <a:pPr/>
              <a:t>15</a:t>
            </a:fld>
            <a:endParaRPr lang="en-US" altLang="en-US"/>
          </a:p>
        </p:txBody>
      </p:sp>
      <p:sp>
        <p:nvSpPr>
          <p:cNvPr id="13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39C7A46-807F-594A-BB52-0034AE28EA2B}" type="datetime1">
              <a:rPr lang="en-US"/>
              <a:pPr/>
              <a:t>3/5/19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D3BF498-4EC7-7448-9980-65C486CEBF6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8935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C7263A3-DC0C-0040-A4EE-2E4A743E308E}" type="datetime1">
              <a:rPr lang="en-US"/>
              <a:pPr/>
              <a:t>3/5/19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FDA692C-B4A3-DE4D-BB25-78EB9D714310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7393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0415DF5-7FE4-5C4A-B368-40F2A30E79A6}" type="datetime1">
              <a:rPr lang="en-US"/>
              <a:pPr/>
              <a:t>3/5/19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439D6DA-46AB-7F45-8DD1-43A8BC738C3D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8892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C3AA5F5-DF9E-9246-9C9A-A49FE8DE78B5}" type="datetime1">
              <a:rPr lang="en-US"/>
              <a:pPr/>
              <a:t>3/5/19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CFFC535-D4EC-C44F-86DC-44F7B778663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8662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F7CD97F-0D62-1F46-91F6-9959A2E0CF9C}" type="datetime1">
              <a:rPr lang="en-US"/>
              <a:pPr/>
              <a:t>3/5/19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51439B9-CCBA-AD49-A17B-0EB85D7DD1ED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95248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CDD0F95-E32A-8543-906A-14938957214D}" type="datetime1">
              <a:rPr lang="en-US"/>
              <a:pPr/>
              <a:t>3/5/19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1425B34-5755-2F44-A16A-51CD51D9260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1240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DA13118-93E6-0E40-A43D-C506F2AA271F}" type="datetime1">
              <a:rPr lang="en-US"/>
              <a:pPr/>
              <a:t>3/5/19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606DB8F-2FDF-2D4F-A457-3FEE2C4A9A9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94502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BCA01C6-002C-4C45-AC6C-F20C5946C35D}" type="datetime1">
              <a:rPr lang="en-US"/>
              <a:pPr/>
              <a:t>3/5/19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CF9761D-E344-A240-89F7-61718C92DDD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63915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4308004-29E8-C04F-AB85-8F2C46A94FAC}" type="datetime1">
              <a:rPr lang="en-US"/>
              <a:pPr/>
              <a:t>3/5/19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66EE45F-E76C-8D48-A1F1-44A4934003F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89688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15287B2-E25D-A646-90D6-5BEC4BD79C64}" type="datetime1">
              <a:rPr lang="en-US"/>
              <a:pPr/>
              <a:t>3/5/19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56E1784-DF85-5D4D-8DB7-620FE506229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80403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3BBAC31-B284-EB44-B292-D3F04CD5B5C4}" type="datetime1">
              <a:rPr lang="en-US"/>
              <a:pPr/>
              <a:t>3/5/19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C29B482-3AB5-2147-89A1-110F2B72D6D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5007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36245FA-5CFE-A24D-ABED-51C4E147ED5E}" type="datetime1">
              <a:rPr lang="en-US"/>
              <a:pPr/>
              <a:t>3/5/19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18332F2-3E96-CB4C-8B40-A586B42C1D82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7" name="Rectangle 6"/>
          <p:cNvSpPr>
            <a:spLocks noChangeArrowheads="1"/>
          </p:cNvSpPr>
          <p:nvPr userDrawn="1"/>
        </p:nvSpPr>
        <p:spPr bwMode="auto">
          <a:xfrm>
            <a:off x="327025" y="1119188"/>
            <a:ext cx="8489950" cy="44450"/>
          </a:xfrm>
          <a:prstGeom prst="rect">
            <a:avLst/>
          </a:prstGeom>
          <a:gradFill rotWithShape="1">
            <a:gsLst>
              <a:gs pos="0">
                <a:srgbClr val="9AB5E4"/>
              </a:gs>
              <a:gs pos="50000">
                <a:srgbClr val="C2D1ED"/>
              </a:gs>
              <a:gs pos="100000">
                <a:srgbClr val="E1E8F5"/>
              </a:gs>
            </a:gsLst>
            <a:lin ang="0" scaled="1"/>
          </a:gradFill>
          <a:ln w="25400">
            <a:noFill/>
            <a:miter lim="800000"/>
            <a:headEnd/>
            <a:tailEnd/>
          </a:ln>
          <a:effectLst>
            <a:outerShdw blurRad="63500" dist="38100" dir="2700000" algn="tl" rotWithShape="0">
              <a:srgbClr val="000000">
                <a:alpha val="39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6449245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5FDCB91-EEEC-1440-B60D-207A08FBB367}" type="datetime1">
              <a:rPr lang="en-US"/>
              <a:pPr/>
              <a:t>3/5/19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434B2C1-D65B-D945-BBC2-9D71C9FE6886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33171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0380897-0862-9C4C-9074-63A78F6C3183}" type="datetime1">
              <a:rPr lang="en-US"/>
              <a:pPr/>
              <a:t>3/5/19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AA622B5-5B3D-894F-98F9-74774924B0B6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10267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435F6AE-2E40-D342-BD20-45BDCEA96F22}" type="datetime1">
              <a:rPr lang="en-US"/>
              <a:pPr/>
              <a:t>3/5/19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15226DB-E812-6846-836D-B592A6670A7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378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BEAE515-B063-8646-827D-39D237AFC359}" type="datetime1">
              <a:rPr lang="en-US"/>
              <a:pPr/>
              <a:t>3/5/19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038DBC8-D81F-3A4E-BD25-9DA6F700802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8275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9ABE9C3-9408-A647-85A8-38FF505521A5}" type="datetime1">
              <a:rPr lang="en-US"/>
              <a:pPr/>
              <a:t>3/5/19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F586168-52AB-5B4E-875B-556DA9E13BFF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8228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620C63A-75FE-7644-ADD2-DA84DF147B67}" type="datetime1">
              <a:rPr lang="en-US"/>
              <a:pPr/>
              <a:t>3/5/19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0665149-1ECC-3543-93FA-A0AA6E8BC84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5679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8705CFF-A034-CB43-8015-73F5D09A2C69}" type="datetime1">
              <a:rPr lang="en-US"/>
              <a:pPr/>
              <a:t>3/5/19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91AF6BB-CFF9-B94A-8CBB-272A9C05BC2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8252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3AF0E4E-8967-4B42-B40A-B6B12FDAC717}" type="datetime1">
              <a:rPr lang="en-US"/>
              <a:pPr/>
              <a:t>3/5/19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F640386-D5D8-5342-B090-47A517AD1636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4913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72C29B5-F642-2F4D-AA50-08BDB6B70E07}" type="datetime1">
              <a:rPr lang="en-US"/>
              <a:pPr/>
              <a:t>3/5/19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CF48043-52E7-D741-BA3E-A4B03363AD5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5270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E3A4AB6-8FAB-4748-88C8-9E6EADEECC32}" type="datetime1">
              <a:rPr lang="en-US"/>
              <a:pPr/>
              <a:t>3/5/19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A9F6C73-124E-3346-B5DB-E86A8A9B934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5294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  <a:latin typeface="Calibri" charset="0"/>
              </a:defRPr>
            </a:lvl1pPr>
          </a:lstStyle>
          <a:p>
            <a:fld id="{0AA31E9F-EA06-3845-874E-648AA703E51E}" type="datetime1">
              <a:rPr lang="en-US"/>
              <a:pPr/>
              <a:t>3/5/19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Calibri" charset="0"/>
              </a:defRPr>
            </a:lvl1pPr>
          </a:lstStyle>
          <a:p>
            <a:fld id="{C3EB6951-4E4D-9E4A-A6DA-7A5E4525F964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-128"/>
          <a:cs typeface="ＭＳ Ｐゴシック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ＭＳ Ｐゴシック" charset="-128"/>
          <a:cs typeface="ＭＳ Ｐゴシック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ＭＳ Ｐゴシック" charset="-128"/>
          <a:cs typeface="ＭＳ Ｐゴシック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ＭＳ Ｐゴシック" charset="-128"/>
          <a:cs typeface="ＭＳ Ｐゴシック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ＭＳ Ｐゴシック" charset="-128"/>
          <a:cs typeface="ＭＳ Ｐゴシック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ＭＳ Ｐゴシック" charset="-128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charset="-128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  <a:latin typeface="Calibri" charset="0"/>
              </a:defRPr>
            </a:lvl1pPr>
          </a:lstStyle>
          <a:p>
            <a:fld id="{F55230B2-5A3B-324F-ADFC-A560BC4F3DE6}" type="datetime1">
              <a:rPr lang="en-US"/>
              <a:pPr/>
              <a:t>3/5/19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Calibri" charset="0"/>
              </a:defRPr>
            </a:lvl1pPr>
          </a:lstStyle>
          <a:p>
            <a:fld id="{997771FB-FFEB-B247-8D7B-398168728A4D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0916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</p:sldLayoutIdLst>
  <p:hf sldNum="0" hdr="0" ftr="0" dt="0"/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0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charset="0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2" Type="http://schemas.openxmlformats.org/officeDocument/2006/relationships/image" Target="../media/image16.w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23.wmf"/><Relationship Id="rId4" Type="http://schemas.openxmlformats.org/officeDocument/2006/relationships/oleObject" Target="../embeddings/oleObject10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25.wmf"/><Relationship Id="rId4" Type="http://schemas.openxmlformats.org/officeDocument/2006/relationships/oleObject" Target="../embeddings/oleObject11.bin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26.wmf"/><Relationship Id="rId4" Type="http://schemas.openxmlformats.org/officeDocument/2006/relationships/oleObject" Target="../embeddings/oleObject12.bin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isleroyalewolf.org/" TargetMode="Externa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5.bin"/><Relationship Id="rId3" Type="http://schemas.openxmlformats.org/officeDocument/2006/relationships/notesSlide" Target="../notesSlides/notesSlide15.xml"/><Relationship Id="rId7" Type="http://schemas.openxmlformats.org/officeDocument/2006/relationships/image" Target="../media/image33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14.bin"/><Relationship Id="rId11" Type="http://schemas.openxmlformats.org/officeDocument/2006/relationships/image" Target="../media/image35.emf"/><Relationship Id="rId5" Type="http://schemas.openxmlformats.org/officeDocument/2006/relationships/image" Target="../media/image32.emf"/><Relationship Id="rId10" Type="http://schemas.openxmlformats.org/officeDocument/2006/relationships/oleObject" Target="../embeddings/oleObject16.bin"/><Relationship Id="rId4" Type="http://schemas.openxmlformats.org/officeDocument/2006/relationships/oleObject" Target="../embeddings/oleObject13.bin"/><Relationship Id="rId9" Type="http://schemas.openxmlformats.org/officeDocument/2006/relationships/image" Target="../media/image34.emf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7.bin"/><Relationship Id="rId3" Type="http://schemas.openxmlformats.org/officeDocument/2006/relationships/notesSlide" Target="../notesSlides/notesSlide16.xml"/><Relationship Id="rId7" Type="http://schemas.openxmlformats.org/officeDocument/2006/relationships/image" Target="../media/image33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14.bin"/><Relationship Id="rId11" Type="http://schemas.openxmlformats.org/officeDocument/2006/relationships/image" Target="../media/image35.emf"/><Relationship Id="rId5" Type="http://schemas.openxmlformats.org/officeDocument/2006/relationships/image" Target="../media/image32.emf"/><Relationship Id="rId10" Type="http://schemas.openxmlformats.org/officeDocument/2006/relationships/oleObject" Target="../embeddings/oleObject18.bin"/><Relationship Id="rId4" Type="http://schemas.openxmlformats.org/officeDocument/2006/relationships/oleObject" Target="../embeddings/oleObject13.bin"/><Relationship Id="rId9" Type="http://schemas.openxmlformats.org/officeDocument/2006/relationships/image" Target="../media/image34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36.wmf"/><Relationship Id="rId4" Type="http://schemas.openxmlformats.org/officeDocument/2006/relationships/oleObject" Target="../embeddings/oleObject19.bin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7" Type="http://schemas.openxmlformats.org/officeDocument/2006/relationships/image" Target="../media/image42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6" Type="http://schemas.openxmlformats.org/officeDocument/2006/relationships/oleObject" Target="../embeddings/oleObject21.bin"/><Relationship Id="rId5" Type="http://schemas.openxmlformats.org/officeDocument/2006/relationships/image" Target="../media/image41.wmf"/><Relationship Id="rId4" Type="http://schemas.openxmlformats.org/officeDocument/2006/relationships/oleObject" Target="../embeddings/oleObject20.bin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5" Type="http://schemas.openxmlformats.org/officeDocument/2006/relationships/image" Target="../media/image43.wmf"/><Relationship Id="rId4" Type="http://schemas.openxmlformats.org/officeDocument/2006/relationships/oleObject" Target="../embeddings/oleObject22.bin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7" Type="http://schemas.openxmlformats.org/officeDocument/2006/relationships/image" Target="../media/image45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6" Type="http://schemas.openxmlformats.org/officeDocument/2006/relationships/oleObject" Target="../embeddings/oleObject24.bin"/><Relationship Id="rId5" Type="http://schemas.openxmlformats.org/officeDocument/2006/relationships/image" Target="../media/image44.emf"/><Relationship Id="rId4" Type="http://schemas.openxmlformats.org/officeDocument/2006/relationships/oleObject" Target="../embeddings/oleObject23.bin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5" Type="http://schemas.openxmlformats.org/officeDocument/2006/relationships/image" Target="../media/image51.emf"/><Relationship Id="rId4" Type="http://schemas.openxmlformats.org/officeDocument/2006/relationships/oleObject" Target="../embeddings/oleObject25.bin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5" Type="http://schemas.openxmlformats.org/officeDocument/2006/relationships/image" Target="../media/image51.emf"/><Relationship Id="rId4" Type="http://schemas.openxmlformats.org/officeDocument/2006/relationships/oleObject" Target="../embeddings/oleObject26.bin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4.wmf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5.bin"/><Relationship Id="rId3" Type="http://schemas.openxmlformats.org/officeDocument/2006/relationships/notesSlide" Target="../notesSlides/notesSlide32.xml"/><Relationship Id="rId7" Type="http://schemas.openxmlformats.org/officeDocument/2006/relationships/image" Target="../media/image33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6" Type="http://schemas.openxmlformats.org/officeDocument/2006/relationships/oleObject" Target="../embeddings/oleObject14.bin"/><Relationship Id="rId11" Type="http://schemas.openxmlformats.org/officeDocument/2006/relationships/image" Target="../media/image35.emf"/><Relationship Id="rId5" Type="http://schemas.openxmlformats.org/officeDocument/2006/relationships/image" Target="../media/image32.emf"/><Relationship Id="rId10" Type="http://schemas.openxmlformats.org/officeDocument/2006/relationships/oleObject" Target="../embeddings/oleObject18.bin"/><Relationship Id="rId4" Type="http://schemas.openxmlformats.org/officeDocument/2006/relationships/oleObject" Target="../embeddings/oleObject13.bin"/><Relationship Id="rId9" Type="http://schemas.openxmlformats.org/officeDocument/2006/relationships/image" Target="../media/image34.emf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9.bin"/><Relationship Id="rId3" Type="http://schemas.openxmlformats.org/officeDocument/2006/relationships/notesSlide" Target="../notesSlides/notesSlide33.xml"/><Relationship Id="rId7" Type="http://schemas.openxmlformats.org/officeDocument/2006/relationships/image" Target="../media/image33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6" Type="http://schemas.openxmlformats.org/officeDocument/2006/relationships/oleObject" Target="../embeddings/oleObject28.bin"/><Relationship Id="rId11" Type="http://schemas.openxmlformats.org/officeDocument/2006/relationships/image" Target="../media/image35.emf"/><Relationship Id="rId5" Type="http://schemas.openxmlformats.org/officeDocument/2006/relationships/image" Target="../media/image32.emf"/><Relationship Id="rId10" Type="http://schemas.openxmlformats.org/officeDocument/2006/relationships/oleObject" Target="../embeddings/oleObject30.bin"/><Relationship Id="rId4" Type="http://schemas.openxmlformats.org/officeDocument/2006/relationships/oleObject" Target="../embeddings/oleObject27.bin"/><Relationship Id="rId9" Type="http://schemas.openxmlformats.org/officeDocument/2006/relationships/image" Target="../media/image34.e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jpe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3.bin"/><Relationship Id="rId3" Type="http://schemas.openxmlformats.org/officeDocument/2006/relationships/notesSlide" Target="../notesSlides/notesSlide35.xml"/><Relationship Id="rId7" Type="http://schemas.openxmlformats.org/officeDocument/2006/relationships/image" Target="../media/image55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.vml"/><Relationship Id="rId6" Type="http://schemas.openxmlformats.org/officeDocument/2006/relationships/oleObject" Target="../embeddings/oleObject32.bin"/><Relationship Id="rId5" Type="http://schemas.openxmlformats.org/officeDocument/2006/relationships/image" Target="../media/image54.emf"/><Relationship Id="rId4" Type="http://schemas.openxmlformats.org/officeDocument/2006/relationships/oleObject" Target="../embeddings/oleObject31.bin"/><Relationship Id="rId9" Type="http://schemas.openxmlformats.org/officeDocument/2006/relationships/image" Target="../media/image56.e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7" Type="http://schemas.openxmlformats.org/officeDocument/2006/relationships/image" Target="../media/image58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9.vml"/><Relationship Id="rId6" Type="http://schemas.openxmlformats.org/officeDocument/2006/relationships/oleObject" Target="../embeddings/oleObject35.bin"/><Relationship Id="rId5" Type="http://schemas.openxmlformats.org/officeDocument/2006/relationships/image" Target="../media/image57.emf"/><Relationship Id="rId4" Type="http://schemas.openxmlformats.org/officeDocument/2006/relationships/oleObject" Target="../embeddings/oleObject34.bin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tif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em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em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6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5.wmf"/><Relationship Id="rId4" Type="http://schemas.openxmlformats.org/officeDocument/2006/relationships/oleObject" Target="../embeddings/oleObject2.bin"/><Relationship Id="rId9" Type="http://schemas.openxmlformats.org/officeDocument/2006/relationships/image" Target="../media/image7.wm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0.vml"/><Relationship Id="rId5" Type="http://schemas.openxmlformats.org/officeDocument/2006/relationships/image" Target="../media/image67.emf"/><Relationship Id="rId4" Type="http://schemas.openxmlformats.org/officeDocument/2006/relationships/oleObject" Target="../embeddings/oleObject36.bin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1.vml"/><Relationship Id="rId5" Type="http://schemas.openxmlformats.org/officeDocument/2006/relationships/image" Target="../media/image36.wmf"/><Relationship Id="rId4" Type="http://schemas.openxmlformats.org/officeDocument/2006/relationships/oleObject" Target="../embeddings/oleObject37.bin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emf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em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8.xml"/><Relationship Id="rId7" Type="http://schemas.openxmlformats.org/officeDocument/2006/relationships/image" Target="../media/image73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2.vml"/><Relationship Id="rId6" Type="http://schemas.openxmlformats.org/officeDocument/2006/relationships/oleObject" Target="../embeddings/oleObject39.bin"/><Relationship Id="rId5" Type="http://schemas.openxmlformats.org/officeDocument/2006/relationships/image" Target="../media/image72.emf"/><Relationship Id="rId4" Type="http://schemas.openxmlformats.org/officeDocument/2006/relationships/oleObject" Target="../embeddings/oleObject38.bin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8.wmf"/><Relationship Id="rId4" Type="http://schemas.openxmlformats.org/officeDocument/2006/relationships/oleObject" Target="../embeddings/oleObject5.bin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wmf"/><Relationship Id="rId3" Type="http://schemas.openxmlformats.org/officeDocument/2006/relationships/notesSlide" Target="../notesSlides/notesSlide53.xml"/><Relationship Id="rId7" Type="http://schemas.openxmlformats.org/officeDocument/2006/relationships/oleObject" Target="../embeddings/oleObject41.bin"/><Relationship Id="rId12" Type="http://schemas.openxmlformats.org/officeDocument/2006/relationships/image" Target="../media/image79.w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3.vml"/><Relationship Id="rId6" Type="http://schemas.openxmlformats.org/officeDocument/2006/relationships/image" Target="../media/image80.png"/><Relationship Id="rId11" Type="http://schemas.openxmlformats.org/officeDocument/2006/relationships/oleObject" Target="../embeddings/oleObject43.bin"/><Relationship Id="rId5" Type="http://schemas.openxmlformats.org/officeDocument/2006/relationships/image" Target="../media/image76.emf"/><Relationship Id="rId10" Type="http://schemas.openxmlformats.org/officeDocument/2006/relationships/image" Target="../media/image78.emf"/><Relationship Id="rId4" Type="http://schemas.openxmlformats.org/officeDocument/2006/relationships/oleObject" Target="../embeddings/oleObject40.bin"/><Relationship Id="rId9" Type="http://schemas.openxmlformats.org/officeDocument/2006/relationships/oleObject" Target="../embeddings/oleObject42.bin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6.bin"/><Relationship Id="rId3" Type="http://schemas.openxmlformats.org/officeDocument/2006/relationships/notesSlide" Target="../notesSlides/notesSlide55.xml"/><Relationship Id="rId7" Type="http://schemas.openxmlformats.org/officeDocument/2006/relationships/image" Target="../media/image83.emf"/><Relationship Id="rId12" Type="http://schemas.openxmlformats.org/officeDocument/2006/relationships/image" Target="../media/image86.png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4.vml"/><Relationship Id="rId6" Type="http://schemas.openxmlformats.org/officeDocument/2006/relationships/oleObject" Target="../embeddings/oleObject45.bin"/><Relationship Id="rId11" Type="http://schemas.openxmlformats.org/officeDocument/2006/relationships/image" Target="../media/image85.wmf"/><Relationship Id="rId5" Type="http://schemas.openxmlformats.org/officeDocument/2006/relationships/image" Target="../media/image82.wmf"/><Relationship Id="rId10" Type="http://schemas.openxmlformats.org/officeDocument/2006/relationships/oleObject" Target="../embeddings/oleObject47.bin"/><Relationship Id="rId4" Type="http://schemas.openxmlformats.org/officeDocument/2006/relationships/oleObject" Target="../embeddings/oleObject44.bin"/><Relationship Id="rId9" Type="http://schemas.openxmlformats.org/officeDocument/2006/relationships/image" Target="../media/image84.emf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journals.plos.org/plosone/article?id=10.1371/journal.pone.0110363" TargetMode="Externa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emf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.bin"/><Relationship Id="rId13" Type="http://schemas.openxmlformats.org/officeDocument/2006/relationships/image" Target="../media/image13.wmf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10.wmf"/><Relationship Id="rId12" Type="http://schemas.openxmlformats.org/officeDocument/2006/relationships/oleObject" Target="../embeddings/oleObject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6.bin"/><Relationship Id="rId11" Type="http://schemas.openxmlformats.org/officeDocument/2006/relationships/image" Target="../media/image12.wmf"/><Relationship Id="rId5" Type="http://schemas.openxmlformats.org/officeDocument/2006/relationships/image" Target="../media/image8.wmf"/><Relationship Id="rId10" Type="http://schemas.openxmlformats.org/officeDocument/2006/relationships/oleObject" Target="../embeddings/oleObject8.bin"/><Relationship Id="rId4" Type="http://schemas.openxmlformats.org/officeDocument/2006/relationships/oleObject" Target="../embeddings/oleObject5.bin"/><Relationship Id="rId9" Type="http://schemas.openxmlformats.org/officeDocument/2006/relationships/image" Target="../media/image11.wmf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0.xm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5.vml"/><Relationship Id="rId5" Type="http://schemas.openxmlformats.org/officeDocument/2006/relationships/image" Target="../media/image92.emf"/><Relationship Id="rId4" Type="http://schemas.openxmlformats.org/officeDocument/2006/relationships/oleObject" Target="../embeddings/oleObject48.bin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6.vml"/><Relationship Id="rId5" Type="http://schemas.openxmlformats.org/officeDocument/2006/relationships/image" Target="../media/image44.emf"/><Relationship Id="rId4" Type="http://schemas.openxmlformats.org/officeDocument/2006/relationships/oleObject" Target="../embeddings/oleObject49.bin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/>
          <p:cNvSpPr>
            <a:spLocks noGrp="1"/>
          </p:cNvSpPr>
          <p:nvPr>
            <p:ph type="ctrTitle"/>
          </p:nvPr>
        </p:nvSpPr>
        <p:spPr>
          <a:xfrm>
            <a:off x="346365" y="982760"/>
            <a:ext cx="8423562" cy="1470025"/>
          </a:xfrm>
        </p:spPr>
        <p:txBody>
          <a:bodyPr/>
          <a:lstStyle/>
          <a:p>
            <a:pPr eaLnBrk="1" hangingPunct="1"/>
            <a:r>
              <a:rPr lang="en-US" dirty="0">
                <a:solidFill>
                  <a:schemeClr val="tx2"/>
                </a:solidFill>
                <a:latin typeface="Calibri" charset="0"/>
                <a:ea typeface="ＭＳ Ｐゴシック" charset="0"/>
                <a:cs typeface="ＭＳ Ｐゴシック" charset="0"/>
              </a:rPr>
              <a:t>Estimating Interaction Strengths in Ecological Communities</a:t>
            </a:r>
            <a:br>
              <a:rPr lang="en-US" dirty="0">
                <a:solidFill>
                  <a:schemeClr val="tx2"/>
                </a:solidFill>
                <a:latin typeface="Calibri" charset="0"/>
                <a:ea typeface="ＭＳ Ｐゴシック" charset="0"/>
                <a:cs typeface="ＭＳ Ｐゴシック" charset="0"/>
              </a:rPr>
            </a:br>
            <a:r>
              <a:rPr lang="en-US" sz="3600" i="1" dirty="0">
                <a:solidFill>
                  <a:schemeClr val="tx2"/>
                </a:solidFill>
                <a:latin typeface="Calibri" charset="0"/>
                <a:ea typeface="ＭＳ Ｐゴシック" charset="0"/>
                <a:cs typeface="ＭＳ Ｐゴシック" charset="0"/>
              </a:rPr>
              <a:t>Intro to MAR modeling</a:t>
            </a:r>
          </a:p>
        </p:txBody>
      </p:sp>
      <p:sp>
        <p:nvSpPr>
          <p:cNvPr id="4" name="TextBox 4"/>
          <p:cNvSpPr txBox="1">
            <a:spLocks noChangeArrowheads="1"/>
          </p:cNvSpPr>
          <p:nvPr/>
        </p:nvSpPr>
        <p:spPr bwMode="auto">
          <a:xfrm>
            <a:off x="996950" y="3455016"/>
            <a:ext cx="7150100" cy="2250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lnSpc>
                <a:spcPts val="4400"/>
              </a:lnSpc>
            </a:pPr>
            <a:r>
              <a:rPr lang="en-US" sz="2800" dirty="0">
                <a:latin typeface="Calibri" charset="0"/>
              </a:rPr>
              <a:t>Eli Holmes</a:t>
            </a:r>
          </a:p>
          <a:p>
            <a:pPr algn="ctr" eaLnBrk="1" hangingPunct="1"/>
            <a:endParaRPr lang="en-US" dirty="0">
              <a:latin typeface="Calibri" charset="0"/>
            </a:endParaRPr>
          </a:p>
          <a:p>
            <a:pPr algn="ctr" eaLnBrk="1" hangingPunct="1">
              <a:lnSpc>
                <a:spcPts val="3200"/>
              </a:lnSpc>
            </a:pPr>
            <a:r>
              <a:rPr lang="en-US" i="1" dirty="0">
                <a:latin typeface="Calibri" charset="0"/>
              </a:rPr>
              <a:t>FISH 507 – Applied Time Series Analysis</a:t>
            </a:r>
          </a:p>
          <a:p>
            <a:pPr algn="ctr" eaLnBrk="1" hangingPunct="1">
              <a:lnSpc>
                <a:spcPts val="3200"/>
              </a:lnSpc>
            </a:pPr>
            <a:endParaRPr lang="en-US" i="1" dirty="0">
              <a:latin typeface="Calibri" charset="0"/>
            </a:endParaRPr>
          </a:p>
          <a:p>
            <a:pPr algn="ctr" eaLnBrk="1" hangingPunct="1">
              <a:lnSpc>
                <a:spcPts val="3200"/>
              </a:lnSpc>
            </a:pPr>
            <a:r>
              <a:rPr lang="en-US" dirty="0">
                <a:latin typeface="Calibri" charset="0"/>
              </a:rPr>
              <a:t>5 March 2019</a:t>
            </a:r>
          </a:p>
        </p:txBody>
      </p:sp>
    </p:spTree>
    <p:extLst>
      <p:ext uri="{BB962C8B-B14F-4D97-AF65-F5344CB8AC3E}">
        <p14:creationId xmlns:p14="http://schemas.microsoft.com/office/powerpoint/2010/main" val="34425480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6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+mn-lt"/>
              </a:rPr>
              <a:t>Equilibrium for the stochastic </a:t>
            </a:r>
            <a:r>
              <a:rPr lang="en-US" sz="3600" dirty="0" err="1">
                <a:latin typeface="+mn-lt"/>
              </a:rPr>
              <a:t>Gompertz</a:t>
            </a:r>
            <a:r>
              <a:rPr lang="en-US" sz="3600" dirty="0">
                <a:latin typeface="+mn-lt"/>
              </a:rPr>
              <a:t> process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952875" y="1843088"/>
            <a:ext cx="4988866" cy="1354217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2400" u="sng" dirty="0"/>
              <a:t>It has a stationary distribution</a:t>
            </a:r>
            <a:endParaRPr lang="en-US" sz="2400" dirty="0"/>
          </a:p>
          <a:p>
            <a:pPr>
              <a:spcAft>
                <a:spcPts val="600"/>
              </a:spcAft>
            </a:pPr>
            <a:r>
              <a:rPr lang="en-US" sz="2400" dirty="0"/>
              <a:t>probability distribution of </a:t>
            </a:r>
            <a:r>
              <a:rPr lang="en-US" sz="2400" i="1" dirty="0" err="1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sz="2400" i="1" baseline="-25000" dirty="0" err="1"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sz="2400" dirty="0"/>
              <a:t> as </a:t>
            </a:r>
            <a:r>
              <a:rPr lang="en-US" sz="2400" i="1" dirty="0"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→ ∞</a:t>
            </a:r>
          </a:p>
          <a:p>
            <a:pPr>
              <a:spcAft>
                <a:spcPts val="600"/>
              </a:spcAft>
            </a:pPr>
            <a:r>
              <a:rPr lang="en-US" sz="2400" dirty="0"/>
              <a:t>given |</a:t>
            </a:r>
            <a:r>
              <a:rPr lang="en-US" sz="2400" i="1" dirty="0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sz="2400" dirty="0"/>
              <a:t>| &lt; 1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952875" y="3849688"/>
            <a:ext cx="350128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</a:rPr>
              <a:t>Normally distributed with</a:t>
            </a:r>
          </a:p>
          <a:p>
            <a:r>
              <a:rPr lang="en-US" sz="2400" dirty="0">
                <a:latin typeface="Calibri" panose="020F0502020204030204" pitchFamily="34" charset="0"/>
              </a:rPr>
              <a:t>mean </a:t>
            </a:r>
            <a:r>
              <a:rPr lang="en-US" sz="2400" i="1" dirty="0">
                <a:latin typeface="Symbol" pitchFamily="18" charset="2"/>
              </a:rPr>
              <a:t>m</a:t>
            </a:r>
            <a:r>
              <a:rPr lang="en-US" sz="2400" baseline="-25000" dirty="0">
                <a:latin typeface="Times New Roman" pitchFamily="18" charset="0"/>
                <a:cs typeface="Times New Roman" pitchFamily="18" charset="0"/>
              </a:rPr>
              <a:t>∞</a:t>
            </a:r>
            <a:r>
              <a:rPr lang="en-US" sz="2400" dirty="0">
                <a:latin typeface="Calibri" panose="020F0502020204030204" pitchFamily="34" charset="0"/>
              </a:rPr>
              <a:t> and variance </a:t>
            </a:r>
            <a:r>
              <a:rPr lang="en-US" sz="2400" i="1" dirty="0">
                <a:latin typeface="Symbol" pitchFamily="18" charset="2"/>
              </a:rPr>
              <a:t>u</a:t>
            </a:r>
            <a:r>
              <a:rPr lang="en-US" sz="2400" baseline="-25000" dirty="0">
                <a:latin typeface="Times New Roman" pitchFamily="18" charset="0"/>
                <a:cs typeface="Times New Roman" pitchFamily="18" charset="0"/>
              </a:rPr>
              <a:t>∞</a:t>
            </a:r>
            <a:endParaRPr lang="en-US" sz="2400" baseline="-25000" dirty="0">
              <a:latin typeface="Symbol" pitchFamily="18" charset="2"/>
            </a:endParaRPr>
          </a:p>
        </p:txBody>
      </p:sp>
      <p:pic>
        <p:nvPicPr>
          <p:cNvPr id="160772" name="Picture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2750" y="1676400"/>
            <a:ext cx="3314700" cy="3676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0773" name="TextBox 14"/>
          <p:cNvSpPr txBox="1">
            <a:spLocks noChangeArrowheads="1"/>
          </p:cNvSpPr>
          <p:nvPr/>
        </p:nvSpPr>
        <p:spPr bwMode="auto">
          <a:xfrm>
            <a:off x="834673" y="5353050"/>
            <a:ext cx="217399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/>
            <a:r>
              <a:rPr lang="en-US" sz="1600" dirty="0"/>
              <a:t>Fig. 1 - Ives et al. (2003)</a:t>
            </a:r>
          </a:p>
        </p:txBody>
      </p:sp>
    </p:spTree>
    <p:extLst>
      <p:ext uri="{BB962C8B-B14F-4D97-AF65-F5344CB8AC3E}">
        <p14:creationId xmlns:p14="http://schemas.microsoft.com/office/powerpoint/2010/main" val="26851437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7" name="Text Box 7"/>
          <p:cNvSpPr txBox="1">
            <a:spLocks noChangeArrowheads="1"/>
          </p:cNvSpPr>
          <p:nvPr/>
        </p:nvSpPr>
        <p:spPr bwMode="auto">
          <a:xfrm>
            <a:off x="313617" y="228599"/>
            <a:ext cx="861060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3200" dirty="0">
                <a:solidFill>
                  <a:srgbClr val="FFFFFF"/>
                </a:solidFill>
                <a:latin typeface="+mn-lt"/>
              </a:rPr>
              <a:t>Basic features of the Gompertz process</a:t>
            </a:r>
          </a:p>
        </p:txBody>
      </p:sp>
      <p:sp>
        <p:nvSpPr>
          <p:cNvPr id="40968" name="Text Box 8"/>
          <p:cNvSpPr txBox="1">
            <a:spLocks noChangeArrowheads="1"/>
          </p:cNvSpPr>
          <p:nvPr/>
        </p:nvSpPr>
        <p:spPr bwMode="auto">
          <a:xfrm>
            <a:off x="0" y="6602413"/>
            <a:ext cx="3836988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900">
                <a:solidFill>
                  <a:srgbClr val="FFFFFF"/>
                </a:solidFill>
              </a:rPr>
              <a:t>S. E. Hampton, NCEAS, UCSB, hampton@nceas.ucsb.edu, 7 July 2007</a:t>
            </a:r>
          </a:p>
        </p:txBody>
      </p:sp>
      <p:sp>
        <p:nvSpPr>
          <p:cNvPr id="40969" name="Text Box 9"/>
          <p:cNvSpPr txBox="1">
            <a:spLocks noChangeArrowheads="1"/>
          </p:cNvSpPr>
          <p:nvPr/>
        </p:nvSpPr>
        <p:spPr bwMode="auto">
          <a:xfrm>
            <a:off x="304800" y="1228725"/>
            <a:ext cx="8382000" cy="4154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</a:rPr>
              <a:t> Mean reverting, aka density-dependent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sz="24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</a:rPr>
              <a:t> Stationary, so it fluctuates around a mean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sz="24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</a:rPr>
              <a:t> Point equilibrium as opposed to a cycle equilibrium like </a:t>
            </a:r>
            <a:r>
              <a:rPr lang="en-US" sz="2400" dirty="0" err="1">
                <a:solidFill>
                  <a:srgbClr val="000000"/>
                </a:solidFill>
                <a:latin typeface="Calibri" panose="020F0502020204030204" pitchFamily="34" charset="0"/>
              </a:rPr>
              <a:t>Lotka-Volterra</a:t>
            </a: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</a:rPr>
              <a:t> (Lynx &amp; hare) models you studied in Ecology 101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sz="24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</a:rPr>
              <a:t> Can be seen as a </a:t>
            </a:r>
            <a:r>
              <a:rPr lang="en-US" sz="2400" b="1" dirty="0">
                <a:solidFill>
                  <a:srgbClr val="000000"/>
                </a:solidFill>
                <a:latin typeface="Calibri" panose="020F0502020204030204" pitchFamily="34" charset="0"/>
              </a:rPr>
              <a:t>locally linear</a:t>
            </a: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</a:rPr>
              <a:t> approximation of other types of density-dependent interaction models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38541" y="4999554"/>
            <a:ext cx="7567259" cy="11079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lvl="1"/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</a:rPr>
              <a:t>“locally linear” is jargon for “only holds for sure if x doesn’t change too much”.  In our case, x = log(n) = log abundance.</a:t>
            </a:r>
            <a:endParaRPr lang="en-US" dirty="0">
              <a:solidFill>
                <a:srgbClr val="000000"/>
              </a:solidFill>
            </a:endParaRP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properties</a:t>
            </a:r>
          </a:p>
        </p:txBody>
      </p:sp>
    </p:spTree>
    <p:extLst>
      <p:ext uri="{BB962C8B-B14F-4D97-AF65-F5344CB8AC3E}">
        <p14:creationId xmlns:p14="http://schemas.microsoft.com/office/powerpoint/2010/main" val="35054431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5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en-US" sz="3200" dirty="0">
                <a:solidFill>
                  <a:schemeClr val="tx2"/>
                </a:solidFill>
                <a:latin typeface="Calibri" charset="0"/>
              </a:rPr>
              <a:t>Real systems do not necessarily have log-linear density-dependence</a:t>
            </a:r>
          </a:p>
        </p:txBody>
      </p:sp>
      <p:sp>
        <p:nvSpPr>
          <p:cNvPr id="185346" name="Rectangle 15"/>
          <p:cNvSpPr>
            <a:spLocks noChangeArrowheads="1"/>
          </p:cNvSpPr>
          <p:nvPr/>
        </p:nvSpPr>
        <p:spPr bwMode="auto">
          <a:xfrm>
            <a:off x="1785938" y="1565275"/>
            <a:ext cx="5572125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854075" indent="-854075"/>
            <a:r>
              <a:rPr lang="en-US" sz="2400" dirty="0">
                <a:solidFill>
                  <a:schemeClr val="accent2"/>
                </a:solidFill>
                <a:latin typeface="Calibri" charset="0"/>
              </a:rPr>
              <a:t>Note:	</a:t>
            </a:r>
            <a:r>
              <a:rPr lang="en-US" sz="2400" dirty="0">
                <a:latin typeface="Calibri" charset="0"/>
              </a:rPr>
              <a:t>If N is not spanning very large values a linear model may suffice</a:t>
            </a:r>
            <a:endParaRPr lang="en-US" dirty="0">
              <a:latin typeface="Calibri" charset="0"/>
            </a:endParaRPr>
          </a:p>
        </p:txBody>
      </p:sp>
      <p:grpSp>
        <p:nvGrpSpPr>
          <p:cNvPr id="185347" name="Group 59"/>
          <p:cNvGrpSpPr>
            <a:grpSpLocks/>
          </p:cNvGrpSpPr>
          <p:nvPr/>
        </p:nvGrpSpPr>
        <p:grpSpPr bwMode="auto">
          <a:xfrm>
            <a:off x="1997563" y="3061753"/>
            <a:ext cx="3449149" cy="3479800"/>
            <a:chOff x="1734710" y="2732730"/>
            <a:chExt cx="3449539" cy="3479865"/>
          </a:xfrm>
        </p:grpSpPr>
        <p:sp>
          <p:nvSpPr>
            <p:cNvPr id="9" name="Arc 8"/>
            <p:cNvSpPr/>
            <p:nvPr/>
          </p:nvSpPr>
          <p:spPr>
            <a:xfrm rot="16200000">
              <a:off x="1773281" y="2801626"/>
              <a:ext cx="3411602" cy="3410335"/>
            </a:xfrm>
            <a:prstGeom prst="arc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grpSp>
          <p:nvGrpSpPr>
            <p:cNvPr id="185365" name="Group 21"/>
            <p:cNvGrpSpPr>
              <a:grpSpLocks/>
            </p:cNvGrpSpPr>
            <p:nvPr/>
          </p:nvGrpSpPr>
          <p:grpSpPr bwMode="auto">
            <a:xfrm>
              <a:off x="1734710" y="2732730"/>
              <a:ext cx="1812897" cy="1812898"/>
              <a:chOff x="1734710" y="2736043"/>
              <a:chExt cx="1812897" cy="1812898"/>
            </a:xfrm>
          </p:grpSpPr>
          <p:cxnSp>
            <p:nvCxnSpPr>
              <p:cNvPr id="11" name="Straight Connector 10"/>
              <p:cNvCxnSpPr/>
              <p:nvPr/>
            </p:nvCxnSpPr>
            <p:spPr>
              <a:xfrm rot="5400000">
                <a:off x="828536" y="3641729"/>
                <a:ext cx="1812959" cy="158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/>
              <p:nvPr/>
            </p:nvCxnSpPr>
            <p:spPr>
              <a:xfrm>
                <a:off x="1734222" y="4547414"/>
                <a:ext cx="1813130" cy="158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85367" name="TextBox 20"/>
            <p:cNvSpPr txBox="1">
              <a:spLocks noChangeArrowheads="1"/>
            </p:cNvSpPr>
            <p:nvPr/>
          </p:nvSpPr>
          <p:spPr bwMode="auto">
            <a:xfrm>
              <a:off x="2316390" y="4607781"/>
              <a:ext cx="721754" cy="3693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dirty="0"/>
                <a:t>log </a:t>
              </a:r>
              <a:r>
                <a:rPr lang="en-US" i="1" dirty="0" err="1"/>
                <a:t>N</a:t>
              </a:r>
              <a:r>
                <a:rPr lang="en-US" i="1" baseline="-25000" dirty="0" err="1"/>
                <a:t>t</a:t>
              </a:r>
              <a:endParaRPr lang="en-US" i="1" baseline="-25000" dirty="0"/>
            </a:p>
          </p:txBody>
        </p:sp>
      </p:grpSp>
      <p:grpSp>
        <p:nvGrpSpPr>
          <p:cNvPr id="185348" name="Group 22"/>
          <p:cNvGrpSpPr>
            <a:grpSpLocks/>
          </p:cNvGrpSpPr>
          <p:nvPr/>
        </p:nvGrpSpPr>
        <p:grpSpPr bwMode="auto">
          <a:xfrm>
            <a:off x="5162550" y="3061753"/>
            <a:ext cx="1812925" cy="1812925"/>
            <a:chOff x="4900654" y="2729417"/>
            <a:chExt cx="1812897" cy="1812898"/>
          </a:xfrm>
        </p:grpSpPr>
        <p:cxnSp>
          <p:nvCxnSpPr>
            <p:cNvPr id="13" name="Straight Connector 12"/>
            <p:cNvCxnSpPr/>
            <p:nvPr/>
          </p:nvCxnSpPr>
          <p:spPr>
            <a:xfrm rot="5400000">
              <a:off x="3994998" y="3635073"/>
              <a:ext cx="1812898" cy="158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4900654" y="4540727"/>
              <a:ext cx="1812897" cy="158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6" name="Straight Connector 25"/>
          <p:cNvCxnSpPr/>
          <p:nvPr/>
        </p:nvCxnSpPr>
        <p:spPr>
          <a:xfrm rot="5400000" flipH="1" flipV="1">
            <a:off x="4883150" y="4223803"/>
            <a:ext cx="941388" cy="284162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rot="5400000" flipH="1" flipV="1">
            <a:off x="5458619" y="3580071"/>
            <a:ext cx="355600" cy="280988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V="1">
            <a:off x="5768975" y="3358615"/>
            <a:ext cx="288925" cy="195263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V="1">
            <a:off x="6054725" y="3218915"/>
            <a:ext cx="282575" cy="13970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flipV="1">
            <a:off x="6337300" y="3155415"/>
            <a:ext cx="282575" cy="6350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V="1">
            <a:off x="6619875" y="3130015"/>
            <a:ext cx="287338" cy="2540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rot="5400000" flipH="1" flipV="1">
            <a:off x="4857750" y="3906303"/>
            <a:ext cx="1282700" cy="56515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 flipV="1">
            <a:off x="6338888" y="3131603"/>
            <a:ext cx="566737" cy="87312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 flipV="1">
            <a:off x="5776913" y="3228440"/>
            <a:ext cx="561975" cy="314325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360" name="TextBox 69"/>
          <p:cNvSpPr txBox="1">
            <a:spLocks noChangeArrowheads="1"/>
          </p:cNvSpPr>
          <p:nvPr/>
        </p:nvSpPr>
        <p:spPr bwMode="auto">
          <a:xfrm>
            <a:off x="2341563" y="2712503"/>
            <a:ext cx="11112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/>
              <a:t>Nonlinear</a:t>
            </a:r>
          </a:p>
        </p:txBody>
      </p:sp>
      <p:sp>
        <p:nvSpPr>
          <p:cNvPr id="185361" name="TextBox 70"/>
          <p:cNvSpPr txBox="1">
            <a:spLocks noChangeArrowheads="1"/>
          </p:cNvSpPr>
          <p:nvPr/>
        </p:nvSpPr>
        <p:spPr bwMode="auto">
          <a:xfrm>
            <a:off x="5322888" y="2712503"/>
            <a:ext cx="15208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/>
              <a:t>Linear approx.</a:t>
            </a:r>
          </a:p>
        </p:txBody>
      </p:sp>
      <p:sp>
        <p:nvSpPr>
          <p:cNvPr id="27" name="Rectangle 26"/>
          <p:cNvSpPr>
            <a:spLocks noChangeArrowheads="1"/>
          </p:cNvSpPr>
          <p:nvPr/>
        </p:nvSpPr>
        <p:spPr bwMode="auto">
          <a:xfrm>
            <a:off x="327025" y="1119188"/>
            <a:ext cx="8489950" cy="44450"/>
          </a:xfrm>
          <a:prstGeom prst="rect">
            <a:avLst/>
          </a:prstGeom>
          <a:gradFill rotWithShape="1">
            <a:gsLst>
              <a:gs pos="0">
                <a:srgbClr val="9AB5E4"/>
              </a:gs>
              <a:gs pos="50000">
                <a:srgbClr val="C2D1ED"/>
              </a:gs>
              <a:gs pos="100000">
                <a:srgbClr val="E1E8F5"/>
              </a:gs>
            </a:gsLst>
            <a:lin ang="0" scaled="1"/>
          </a:gradFill>
          <a:ln w="25400">
            <a:noFill/>
            <a:miter lim="800000"/>
            <a:headEnd/>
            <a:tailEnd/>
          </a:ln>
          <a:effectLst>
            <a:outerShdw blurRad="63500" dist="38100" dir="2700000" algn="tl" rotWithShape="0">
              <a:srgbClr val="000000">
                <a:alpha val="39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8" name="TextBox 20"/>
          <p:cNvSpPr txBox="1">
            <a:spLocks noChangeArrowheads="1"/>
          </p:cNvSpPr>
          <p:nvPr/>
        </p:nvSpPr>
        <p:spPr bwMode="auto">
          <a:xfrm>
            <a:off x="950754" y="3710524"/>
            <a:ext cx="87716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 dirty="0"/>
              <a:t>log </a:t>
            </a:r>
            <a:r>
              <a:rPr lang="en-US" i="1" dirty="0"/>
              <a:t>N</a:t>
            </a:r>
            <a:r>
              <a:rPr lang="en-US" i="1" baseline="-25000" dirty="0"/>
              <a:t>t+1</a:t>
            </a:r>
          </a:p>
        </p:txBody>
      </p:sp>
      <p:sp>
        <p:nvSpPr>
          <p:cNvPr id="29" name="TextBox 20"/>
          <p:cNvSpPr txBox="1">
            <a:spLocks noChangeArrowheads="1"/>
          </p:cNvSpPr>
          <p:nvPr/>
        </p:nvSpPr>
        <p:spPr bwMode="auto">
          <a:xfrm>
            <a:off x="5781675" y="4936769"/>
            <a:ext cx="72167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 dirty="0"/>
              <a:t>log </a:t>
            </a:r>
            <a:r>
              <a:rPr lang="en-US" i="1" dirty="0" err="1"/>
              <a:t>N</a:t>
            </a:r>
            <a:r>
              <a:rPr lang="en-US" i="1" baseline="-25000" dirty="0" err="1"/>
              <a:t>t</a:t>
            </a:r>
            <a:endParaRPr lang="en-US" i="1" baseline="-25000" dirty="0"/>
          </a:p>
        </p:txBody>
      </p:sp>
      <p:sp>
        <p:nvSpPr>
          <p:cNvPr id="30" name="TextBox 20"/>
          <p:cNvSpPr txBox="1">
            <a:spLocks noChangeArrowheads="1"/>
          </p:cNvSpPr>
          <p:nvPr/>
        </p:nvSpPr>
        <p:spPr bwMode="auto">
          <a:xfrm>
            <a:off x="4204572" y="3720565"/>
            <a:ext cx="87716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 dirty="0"/>
              <a:t>log </a:t>
            </a:r>
            <a:r>
              <a:rPr lang="en-US" i="1" dirty="0"/>
              <a:t>N</a:t>
            </a:r>
            <a:r>
              <a:rPr lang="en-US" i="1" baseline="-25000" dirty="0"/>
              <a:t>t+1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29389" y="5855359"/>
            <a:ext cx="79793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Modern literature on MAR(1) models allow B to be time-varying which allows that linear approximation to vary in time.</a:t>
            </a:r>
          </a:p>
        </p:txBody>
      </p:sp>
    </p:spTree>
    <p:extLst>
      <p:ext uri="{BB962C8B-B14F-4D97-AF65-F5344CB8AC3E}">
        <p14:creationId xmlns:p14="http://schemas.microsoft.com/office/powerpoint/2010/main" val="2512452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observation error is known a problem</a:t>
            </a:r>
            <a:br>
              <a:rPr lang="en-US" sz="3200" dirty="0"/>
            </a:br>
            <a:r>
              <a:rPr lang="en-US" sz="3200" dirty="0" err="1"/>
              <a:t>obs</a:t>
            </a:r>
            <a:r>
              <a:rPr lang="en-US" sz="3200" dirty="0"/>
              <a:t> error = spurious density-dependence</a:t>
            </a:r>
          </a:p>
        </p:txBody>
      </p:sp>
      <p:pic>
        <p:nvPicPr>
          <p:cNvPr id="3891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8200" y="1524000"/>
            <a:ext cx="3471863" cy="4684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8916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094" b="4126"/>
          <a:stretch>
            <a:fillRect/>
          </a:stretch>
        </p:blipFill>
        <p:spPr bwMode="auto">
          <a:xfrm>
            <a:off x="4572000" y="1447800"/>
            <a:ext cx="3965575" cy="4873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8917" name="Text Box 6"/>
          <p:cNvSpPr txBox="1">
            <a:spLocks noChangeArrowheads="1"/>
          </p:cNvSpPr>
          <p:nvPr/>
        </p:nvSpPr>
        <p:spPr bwMode="auto">
          <a:xfrm>
            <a:off x="2209800" y="6248400"/>
            <a:ext cx="692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rgbClr val="000000"/>
                </a:solidFill>
              </a:rPr>
              <a:t>2010</a:t>
            </a:r>
          </a:p>
        </p:txBody>
      </p:sp>
      <p:sp>
        <p:nvSpPr>
          <p:cNvPr id="38918" name="Text Box 7"/>
          <p:cNvSpPr txBox="1">
            <a:spLocks noChangeArrowheads="1"/>
          </p:cNvSpPr>
          <p:nvPr/>
        </p:nvSpPr>
        <p:spPr bwMode="auto">
          <a:xfrm>
            <a:off x="6324600" y="6248400"/>
            <a:ext cx="692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rgbClr val="000000"/>
                </a:solidFill>
              </a:rPr>
              <a:t>2008</a:t>
            </a:r>
          </a:p>
        </p:txBody>
      </p:sp>
    </p:spTree>
    <p:extLst>
      <p:ext uri="{BB962C8B-B14F-4D97-AF65-F5344CB8AC3E}">
        <p14:creationId xmlns:p14="http://schemas.microsoft.com/office/powerpoint/2010/main" val="21922566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latin typeface="+mn-lt"/>
              </a:rPr>
              <a:t>Estimating R matrix is not so easy, but replication helps A LOT</a:t>
            </a: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2426"/>
          <a:stretch/>
        </p:blipFill>
        <p:spPr bwMode="auto">
          <a:xfrm>
            <a:off x="266975" y="1893839"/>
            <a:ext cx="7370885" cy="237231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945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4618"/>
          <a:stretch/>
        </p:blipFill>
        <p:spPr bwMode="auto">
          <a:xfrm>
            <a:off x="1017494" y="3079994"/>
            <a:ext cx="7391400" cy="219985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66975" y="1419104"/>
            <a:ext cx="8610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MARSS models (however you fit them) allow you to easily incorporate replication.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t="21227"/>
          <a:stretch/>
        </p:blipFill>
        <p:spPr>
          <a:xfrm>
            <a:off x="2224200" y="4405574"/>
            <a:ext cx="6830153" cy="245242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249376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 descr="ladybird_aphid_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52925" y="2667000"/>
            <a:ext cx="4791075" cy="4056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LynxHar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2400" y="1676400"/>
            <a:ext cx="4876800" cy="325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79" name="Text Box 7"/>
          <p:cNvSpPr txBox="1">
            <a:spLocks noChangeArrowheads="1"/>
          </p:cNvSpPr>
          <p:nvPr/>
        </p:nvSpPr>
        <p:spPr bwMode="auto">
          <a:xfrm>
            <a:off x="0" y="6602413"/>
            <a:ext cx="3836988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900">
                <a:solidFill>
                  <a:schemeClr val="bg1"/>
                </a:solidFill>
              </a:rPr>
              <a:t>S. E. Hampton, NCEAS, UCSB, hampton@nceas.ucsb.edu, 7 July 2007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6813" y="0"/>
            <a:ext cx="8229600" cy="1143000"/>
          </a:xfrm>
        </p:spPr>
        <p:txBody>
          <a:bodyPr/>
          <a:lstStyle/>
          <a:p>
            <a:r>
              <a:rPr lang="en-US" sz="3600" kern="0" dirty="0"/>
              <a:t>Predator-prey interactions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93054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2-species: Predator-Prey</a:t>
            </a:r>
          </a:p>
        </p:txBody>
      </p:sp>
      <p:pic>
        <p:nvPicPr>
          <p:cNvPr id="24578" name="Picture 2" descr="http://www.mtu.edu/news/images/2012/image64880-horiz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62200" y="3124200"/>
            <a:ext cx="4429125" cy="2800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21670349"/>
              </p:ext>
            </p:extLst>
          </p:nvPr>
        </p:nvGraphicFramePr>
        <p:xfrm>
          <a:off x="1905000" y="1371600"/>
          <a:ext cx="5087938" cy="1216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9550" name="Equation" r:id="rId4" imgW="2019240" imgH="482400" progId="Equation.3">
                  <p:embed/>
                </p:oleObj>
              </mc:Choice>
              <mc:Fallback>
                <p:oleObj name="Equation" r:id="rId4" imgW="2019240" imgH="482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5000" y="1371600"/>
                        <a:ext cx="5087938" cy="1216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685800" y="1505589"/>
            <a:ext cx="870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Moose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94804" y="2101334"/>
            <a:ext cx="7264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Wolf</a:t>
            </a:r>
          </a:p>
        </p:txBody>
      </p:sp>
    </p:spTree>
    <p:extLst>
      <p:ext uri="{BB962C8B-B14F-4D97-AF65-F5344CB8AC3E}">
        <p14:creationId xmlns:p14="http://schemas.microsoft.com/office/powerpoint/2010/main" val="4958468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12" name="Text Box 56"/>
          <p:cNvSpPr txBox="1">
            <a:spLocks noChangeArrowheads="1"/>
          </p:cNvSpPr>
          <p:nvPr/>
        </p:nvSpPr>
        <p:spPr bwMode="auto">
          <a:xfrm>
            <a:off x="2475263" y="4519048"/>
            <a:ext cx="252024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  <a:ea typeface="ＭＳ Ｐゴシック" charset="0"/>
              </a:rPr>
              <a:t>B = interaction matrix</a:t>
            </a:r>
            <a:endParaRPr lang="en-US" sz="2400" dirty="0">
              <a:solidFill>
                <a:srgbClr val="000000"/>
              </a:solidFill>
              <a:latin typeface="Calibri" panose="020F0502020204030204" pitchFamily="34" charset="0"/>
              <a:ea typeface="ＭＳ Ｐゴシック" charset="0"/>
            </a:endParaRPr>
          </a:p>
        </p:txBody>
      </p:sp>
      <p:sp>
        <p:nvSpPr>
          <p:cNvPr id="32771" name="Rectangle 103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600" dirty="0"/>
              <a:t>MAR(1): </a:t>
            </a:r>
            <a:r>
              <a:rPr lang="en-US" sz="3600" dirty="0" err="1"/>
              <a:t>x</a:t>
            </a:r>
            <a:r>
              <a:rPr lang="en-US" sz="3600" baseline="-25000" dirty="0" err="1"/>
              <a:t>t</a:t>
            </a:r>
            <a:r>
              <a:rPr lang="en-US" sz="3600" dirty="0"/>
              <a:t>=Bx</a:t>
            </a:r>
            <a:r>
              <a:rPr lang="en-US" sz="3600" baseline="-25000" dirty="0"/>
              <a:t>t-1</a:t>
            </a:r>
            <a:r>
              <a:rPr lang="en-US" sz="3600" dirty="0"/>
              <a:t> + u + </a:t>
            </a:r>
            <a:r>
              <a:rPr lang="en-US" sz="3600" dirty="0" err="1"/>
              <a:t>w</a:t>
            </a:r>
            <a:r>
              <a:rPr lang="en-US" sz="3600" baseline="-25000" dirty="0" err="1"/>
              <a:t>t</a:t>
            </a:r>
            <a:endParaRPr lang="en-US" sz="3600" baseline="-25000" dirty="0"/>
          </a:p>
        </p:txBody>
      </p:sp>
      <p:graphicFrame>
        <p:nvGraphicFramePr>
          <p:cNvPr id="32773" name="Object 1033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64865745"/>
              </p:ext>
            </p:extLst>
          </p:nvPr>
        </p:nvGraphicFramePr>
        <p:xfrm>
          <a:off x="1956136" y="2914277"/>
          <a:ext cx="6240624" cy="1097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0574" name="Equation" r:id="rId4" imgW="2743200" imgH="482400" progId="Equation.3">
                  <p:embed/>
                </p:oleObj>
              </mc:Choice>
              <mc:Fallback>
                <p:oleObj name="Equation" r:id="rId4" imgW="2743200" imgH="482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56136" y="2914277"/>
                        <a:ext cx="6240624" cy="10978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772" name="AutoShape 1032"/>
          <p:cNvSpPr>
            <a:spLocks/>
          </p:cNvSpPr>
          <p:nvPr/>
        </p:nvSpPr>
        <p:spPr bwMode="auto">
          <a:xfrm rot="5400000">
            <a:off x="4022103" y="3199340"/>
            <a:ext cx="304800" cy="1989311"/>
          </a:xfrm>
          <a:prstGeom prst="rightBrace">
            <a:avLst>
              <a:gd name="adj1" fmla="val 70833"/>
              <a:gd name="adj2" fmla="val 50000"/>
            </a:avLst>
          </a:prstGeom>
          <a:noFill/>
          <a:ln w="254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rot="10800000" vert="eaVert"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224258" name="Text Box 2"/>
          <p:cNvSpPr txBox="1">
            <a:spLocks noChangeArrowheads="1"/>
          </p:cNvSpPr>
          <p:nvPr/>
        </p:nvSpPr>
        <p:spPr bwMode="auto">
          <a:xfrm>
            <a:off x="5777975" y="5551320"/>
            <a:ext cx="312420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dirty="0">
                <a:latin typeface="Calibri" panose="020F0502020204030204" pitchFamily="34" charset="0"/>
                <a:ea typeface="ＭＳ Ｐゴシック" charset="0"/>
              </a:rPr>
              <a:t>Process variation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dirty="0">
                <a:latin typeface="Calibri" panose="020F0502020204030204" pitchFamily="34" charset="0"/>
                <a:ea typeface="ＭＳ Ｐゴシック" charset="0"/>
              </a:rPr>
              <a:t>MVN(0,Q)</a:t>
            </a:r>
          </a:p>
        </p:txBody>
      </p:sp>
      <p:sp>
        <p:nvSpPr>
          <p:cNvPr id="32783" name="Line 4"/>
          <p:cNvSpPr>
            <a:spLocks noChangeShapeType="1"/>
          </p:cNvSpPr>
          <p:nvPr/>
        </p:nvSpPr>
        <p:spPr bwMode="auto">
          <a:xfrm flipV="1">
            <a:off x="7164058" y="4041595"/>
            <a:ext cx="487043" cy="1477608"/>
          </a:xfrm>
          <a:prstGeom prst="line">
            <a:avLst/>
          </a:prstGeom>
          <a:noFill/>
          <a:ln w="25400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18" name="Text Box 1036"/>
          <p:cNvSpPr txBox="1">
            <a:spLocks noChangeArrowheads="1"/>
          </p:cNvSpPr>
          <p:nvPr/>
        </p:nvSpPr>
        <p:spPr bwMode="auto">
          <a:xfrm>
            <a:off x="432203" y="1981200"/>
            <a:ext cx="204306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  <a:ea typeface="ＭＳ Ｐゴシック" charset="0"/>
              </a:rPr>
              <a:t>“</a:t>
            </a:r>
            <a:r>
              <a:rPr lang="en-US" sz="2000" dirty="0" err="1">
                <a:solidFill>
                  <a:srgbClr val="000000"/>
                </a:solidFill>
                <a:latin typeface="Calibri" panose="020F0502020204030204" pitchFamily="34" charset="0"/>
                <a:ea typeface="ＭＳ Ｐゴシック" charset="0"/>
              </a:rPr>
              <a:t>spp</a:t>
            </a:r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  <a:ea typeface="ＭＳ Ｐゴシック" charset="0"/>
              </a:rPr>
              <a:t>” abundance</a:t>
            </a:r>
            <a:endParaRPr lang="en-US" sz="2400" dirty="0">
              <a:solidFill>
                <a:srgbClr val="000000"/>
              </a:solidFill>
              <a:latin typeface="Calibri" panose="020F0502020204030204" pitchFamily="34" charset="0"/>
              <a:ea typeface="ＭＳ Ｐゴシック" charset="0"/>
            </a:endParaRPr>
          </a:p>
        </p:txBody>
      </p:sp>
      <p:sp>
        <p:nvSpPr>
          <p:cNvPr id="19" name="AutoShape 1037"/>
          <p:cNvSpPr>
            <a:spLocks/>
          </p:cNvSpPr>
          <p:nvPr/>
        </p:nvSpPr>
        <p:spPr bwMode="auto">
          <a:xfrm rot="16200000" flipV="1">
            <a:off x="2112759" y="2341335"/>
            <a:ext cx="381000" cy="609600"/>
          </a:xfrm>
          <a:prstGeom prst="rightBrace">
            <a:avLst>
              <a:gd name="adj1" fmla="val 5399"/>
              <a:gd name="adj2" fmla="val 50000"/>
            </a:avLst>
          </a:prstGeom>
          <a:noFill/>
          <a:ln w="254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rot="10800000" vert="eaVert"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pitchFamily="34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078121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12" name="Text Box 56"/>
          <p:cNvSpPr txBox="1">
            <a:spLocks noChangeArrowheads="1"/>
          </p:cNvSpPr>
          <p:nvPr/>
        </p:nvSpPr>
        <p:spPr bwMode="auto">
          <a:xfrm>
            <a:off x="1252538" y="4079875"/>
            <a:ext cx="252024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  <a:ea typeface="ＭＳ Ｐゴシック" charset="0"/>
              </a:rPr>
              <a:t>B = interaction matrix</a:t>
            </a:r>
            <a:endParaRPr lang="en-US" sz="2400" dirty="0">
              <a:solidFill>
                <a:srgbClr val="000000"/>
              </a:solidFill>
              <a:latin typeface="Calibri" panose="020F0502020204030204" pitchFamily="34" charset="0"/>
              <a:ea typeface="ＭＳ Ｐゴシック" charset="0"/>
            </a:endParaRPr>
          </a:p>
        </p:txBody>
      </p:sp>
      <p:sp>
        <p:nvSpPr>
          <p:cNvPr id="32771" name="Rectangle 1030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sz="3600" dirty="0"/>
              <a:t>Adding covariates</a:t>
            </a:r>
          </a:p>
        </p:txBody>
      </p:sp>
      <p:sp>
        <p:nvSpPr>
          <p:cNvPr id="32772" name="AutoShape 1032"/>
          <p:cNvSpPr>
            <a:spLocks/>
          </p:cNvSpPr>
          <p:nvPr/>
        </p:nvSpPr>
        <p:spPr bwMode="auto">
          <a:xfrm rot="5400000">
            <a:off x="1731962" y="2992438"/>
            <a:ext cx="574675" cy="1447800"/>
          </a:xfrm>
          <a:prstGeom prst="rightBrace">
            <a:avLst>
              <a:gd name="adj1" fmla="val 70833"/>
              <a:gd name="adj2" fmla="val 50000"/>
            </a:avLst>
          </a:prstGeom>
          <a:noFill/>
          <a:ln w="254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rot="10800000" vert="eaVert"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131082" name="Text Box 1034"/>
          <p:cNvSpPr txBox="1">
            <a:spLocks noChangeArrowheads="1"/>
          </p:cNvSpPr>
          <p:nvPr/>
        </p:nvSpPr>
        <p:spPr bwMode="auto">
          <a:xfrm>
            <a:off x="4932116" y="4001715"/>
            <a:ext cx="1797993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  <a:ea typeface="ＭＳ Ｐゴシック" charset="0"/>
              </a:rPr>
              <a:t>covariate effect</a:t>
            </a:r>
            <a:endParaRPr lang="en-US" sz="2400" dirty="0">
              <a:solidFill>
                <a:srgbClr val="000000"/>
              </a:solidFill>
              <a:latin typeface="Calibri" panose="020F0502020204030204" pitchFamily="34" charset="0"/>
              <a:ea typeface="ＭＳ Ｐゴシック" charset="0"/>
            </a:endParaRPr>
          </a:p>
        </p:txBody>
      </p:sp>
      <p:sp>
        <p:nvSpPr>
          <p:cNvPr id="32775" name="AutoShape 1035"/>
          <p:cNvSpPr>
            <a:spLocks/>
          </p:cNvSpPr>
          <p:nvPr/>
        </p:nvSpPr>
        <p:spPr bwMode="auto">
          <a:xfrm rot="5400000">
            <a:off x="5465762" y="2687638"/>
            <a:ext cx="498475" cy="1981200"/>
          </a:xfrm>
          <a:prstGeom prst="rightBrace">
            <a:avLst>
              <a:gd name="adj1" fmla="val 25000"/>
              <a:gd name="adj2" fmla="val 50000"/>
            </a:avLst>
          </a:prstGeom>
          <a:noFill/>
          <a:ln w="254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rot="10800000" vert="eaVert"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131084" name="Text Box 1036"/>
          <p:cNvSpPr txBox="1">
            <a:spLocks noChangeArrowheads="1"/>
          </p:cNvSpPr>
          <p:nvPr/>
        </p:nvSpPr>
        <p:spPr bwMode="auto">
          <a:xfrm>
            <a:off x="6057025" y="1295400"/>
            <a:ext cx="1243289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  <a:ea typeface="ＭＳ Ｐゴシック" charset="0"/>
              </a:rPr>
              <a:t>covariates</a:t>
            </a:r>
            <a:endParaRPr lang="en-US" sz="2400" dirty="0">
              <a:solidFill>
                <a:srgbClr val="000000"/>
              </a:solidFill>
              <a:latin typeface="Calibri" panose="020F0502020204030204" pitchFamily="34" charset="0"/>
              <a:ea typeface="ＭＳ Ｐゴシック" charset="0"/>
            </a:endParaRPr>
          </a:p>
        </p:txBody>
      </p:sp>
      <p:sp>
        <p:nvSpPr>
          <p:cNvPr id="32777" name="AutoShape 1037"/>
          <p:cNvSpPr>
            <a:spLocks/>
          </p:cNvSpPr>
          <p:nvPr/>
        </p:nvSpPr>
        <p:spPr bwMode="auto">
          <a:xfrm rot="16200000" flipV="1">
            <a:off x="6901768" y="1581210"/>
            <a:ext cx="381000" cy="609600"/>
          </a:xfrm>
          <a:prstGeom prst="rightBrace">
            <a:avLst>
              <a:gd name="adj1" fmla="val 13333"/>
              <a:gd name="adj2" fmla="val 50000"/>
            </a:avLst>
          </a:prstGeom>
          <a:noFill/>
          <a:ln w="254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rot="10800000" vert="eaVert"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224258" name="Text Box 2"/>
          <p:cNvSpPr txBox="1">
            <a:spLocks noChangeArrowheads="1"/>
          </p:cNvSpPr>
          <p:nvPr/>
        </p:nvSpPr>
        <p:spPr bwMode="auto">
          <a:xfrm>
            <a:off x="5638800" y="4954587"/>
            <a:ext cx="312420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dirty="0">
                <a:solidFill>
                  <a:srgbClr val="0000FF"/>
                </a:solidFill>
                <a:latin typeface="Calibri" panose="020F0502020204030204" pitchFamily="34" charset="0"/>
                <a:ea typeface="ＭＳ Ｐゴシック" charset="0"/>
              </a:rPr>
              <a:t>Process variation not from covariates (“unexplained”)</a:t>
            </a:r>
          </a:p>
        </p:txBody>
      </p:sp>
      <p:sp>
        <p:nvSpPr>
          <p:cNvPr id="32783" name="Line 4"/>
          <p:cNvSpPr>
            <a:spLocks noChangeShapeType="1"/>
          </p:cNvSpPr>
          <p:nvPr/>
        </p:nvSpPr>
        <p:spPr bwMode="auto">
          <a:xfrm flipV="1">
            <a:off x="7620000" y="3278187"/>
            <a:ext cx="228600" cy="1676400"/>
          </a:xfrm>
          <a:prstGeom prst="line">
            <a:avLst/>
          </a:prstGeom>
          <a:noFill/>
          <a:ln w="25400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pitchFamily="34" charset="0"/>
            </a:endParaRPr>
          </a:p>
        </p:txBody>
      </p:sp>
      <p:graphicFrame>
        <p:nvGraphicFramePr>
          <p:cNvPr id="2" name="Object 1"/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2998025349"/>
              </p:ext>
            </p:extLst>
          </p:nvPr>
        </p:nvGraphicFramePr>
        <p:xfrm>
          <a:off x="304800" y="2149698"/>
          <a:ext cx="7924800" cy="1312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2622" name="Equation" r:id="rId4" imgW="4444920" imgH="736560" progId="Equation.3">
                  <p:embed/>
                </p:oleObj>
              </mc:Choice>
              <mc:Fallback>
                <p:oleObj name="Equation" r:id="rId4" imgW="4444920" imgH="736560" progId="Equation.3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" y="2149698"/>
                        <a:ext cx="7924800" cy="13128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493379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+mn-lt"/>
              </a:rPr>
              <a:t>Chapter 14: HWS18a Moose and Wolf example analysis</a:t>
            </a:r>
          </a:p>
        </p:txBody>
      </p:sp>
      <p:pic>
        <p:nvPicPr>
          <p:cNvPr id="24578" name="Picture 2" descr="http://www.mtu.edu/news/images/2012/image64880-horiz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71192" y="3505200"/>
            <a:ext cx="4429125" cy="2800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80" name="Picture 4" descr="http://www.ilike2learn.com/ilike2learn/lakemaps/Lake%20Superio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9600" y="1447800"/>
            <a:ext cx="4185138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6674" name="Picture 2" descr="http://www.isleroyalewolf.org/sites/default/files/images/Fig01_wolfmoosechronology.pn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832" y="4065324"/>
            <a:ext cx="3343405" cy="1864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4426987" y="6419591"/>
            <a:ext cx="44148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data and images from   </a:t>
            </a:r>
            <a:r>
              <a:rPr lang="en-US" sz="1600" dirty="0">
                <a:hlinkClick r:id="rId5"/>
              </a:rPr>
              <a:t>www.isleroyalewolf.org</a:t>
            </a:r>
            <a:endParaRPr lang="en-US" sz="1600" dirty="0"/>
          </a:p>
        </p:txBody>
      </p:sp>
      <p:sp>
        <p:nvSpPr>
          <p:cNvPr id="4" name="TextBox 3"/>
          <p:cNvSpPr txBox="1"/>
          <p:nvPr/>
        </p:nvSpPr>
        <p:spPr>
          <a:xfrm>
            <a:off x="5432612" y="1914860"/>
            <a:ext cx="27412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Effect of winter snow and summer heat on moose and wolves.</a:t>
            </a:r>
          </a:p>
        </p:txBody>
      </p:sp>
    </p:spTree>
    <p:extLst>
      <p:ext uri="{BB962C8B-B14F-4D97-AF65-F5344CB8AC3E}">
        <p14:creationId xmlns:p14="http://schemas.microsoft.com/office/powerpoint/2010/main" val="29495608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latin typeface="+mn-lt"/>
              </a:rPr>
              <a:t>Topics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5907" y="1263503"/>
            <a:ext cx="8229600" cy="4525963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Univariate and multivariate Gompertz models 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Example study: CA kelp forest ecosystem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Simple 2-spp model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2x2 B matrix</a:t>
            </a:r>
          </a:p>
          <a:p>
            <a:pPr marL="457200" lvl="1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Large multivariate models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Big B matrices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15791" y="4802097"/>
            <a:ext cx="2750540" cy="18906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20482" name="Picture 2" descr="http://www.wolf.org/wp-content/uploads/2013/08/wolves_moose_isr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22153" y="3155652"/>
            <a:ext cx="1981786" cy="1486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327025" y="1119188"/>
            <a:ext cx="8489950" cy="44450"/>
          </a:xfrm>
          <a:prstGeom prst="rect">
            <a:avLst/>
          </a:prstGeom>
          <a:gradFill rotWithShape="1">
            <a:gsLst>
              <a:gs pos="0">
                <a:srgbClr val="9AB5E4"/>
              </a:gs>
              <a:gs pos="50000">
                <a:srgbClr val="C2D1ED"/>
              </a:gs>
              <a:gs pos="100000">
                <a:srgbClr val="E1E8F5"/>
              </a:gs>
            </a:gsLst>
            <a:lin ang="0" scaled="1"/>
          </a:gradFill>
          <a:ln w="25400">
            <a:noFill/>
            <a:miter lim="800000"/>
            <a:headEnd/>
            <a:tailEnd/>
          </a:ln>
          <a:effectLst>
            <a:outerShdw blurRad="63500" dist="38100" dir="2700000" algn="tl" rotWithShape="0">
              <a:srgbClr val="000000">
                <a:alpha val="39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541286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258" name="Title 1"/>
          <p:cNvSpPr>
            <a:spLocks noGrp="1"/>
          </p:cNvSpPr>
          <p:nvPr>
            <p:ph type="title" idx="4294967295"/>
          </p:nvPr>
        </p:nvSpPr>
        <p:spPr>
          <a:xfrm>
            <a:off x="457200" y="28058"/>
            <a:ext cx="8229600" cy="1143000"/>
          </a:xfrm>
        </p:spPr>
        <p:txBody>
          <a:bodyPr/>
          <a:lstStyle/>
          <a:p>
            <a:r>
              <a:rPr lang="en-US" sz="3200" dirty="0">
                <a:solidFill>
                  <a:schemeClr val="tx2"/>
                </a:solidFill>
                <a:latin typeface="Calibri" charset="0"/>
              </a:rPr>
              <a:t>Using MAR models to understand dynamics in larger communities</a:t>
            </a:r>
            <a:endParaRPr lang="en-US" dirty="0">
              <a:solidFill>
                <a:schemeClr val="tx2"/>
              </a:solidFill>
              <a:latin typeface="Calibri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899372" y="6488668"/>
            <a:ext cx="2243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latin typeface="+mn-lt"/>
              </a:rPr>
              <a:t>Hampton et al. (2006)</a:t>
            </a:r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66800" y="1457161"/>
            <a:ext cx="6977063" cy="4795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327025" y="1119188"/>
            <a:ext cx="8489950" cy="44450"/>
          </a:xfrm>
          <a:prstGeom prst="rect">
            <a:avLst/>
          </a:prstGeom>
          <a:gradFill rotWithShape="1">
            <a:gsLst>
              <a:gs pos="0">
                <a:srgbClr val="9AB5E4"/>
              </a:gs>
              <a:gs pos="50000">
                <a:srgbClr val="C2D1ED"/>
              </a:gs>
              <a:gs pos="100000">
                <a:srgbClr val="E1E8F5"/>
              </a:gs>
            </a:gsLst>
            <a:lin ang="0" scaled="1"/>
          </a:gradFill>
          <a:ln w="25400">
            <a:noFill/>
            <a:miter lim="800000"/>
            <a:headEnd/>
            <a:tailEnd/>
          </a:ln>
          <a:effectLst>
            <a:outerShdw blurRad="63500" dist="38100" dir="2700000" algn="tl" rotWithShape="0">
              <a:srgbClr val="000000">
                <a:alpha val="39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6488668"/>
            <a:ext cx="4862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+mn-lt"/>
              </a:rPr>
              <a:t>Dashed lines are (+) interactions; solid lines are (-)</a:t>
            </a:r>
          </a:p>
        </p:txBody>
      </p:sp>
    </p:spTree>
    <p:extLst>
      <p:ext uri="{BB962C8B-B14F-4D97-AF65-F5344CB8AC3E}">
        <p14:creationId xmlns:p14="http://schemas.microsoft.com/office/powerpoint/2010/main" val="5752261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258" name="Title 1"/>
          <p:cNvSpPr>
            <a:spLocks noGrp="1"/>
          </p:cNvSpPr>
          <p:nvPr>
            <p:ph type="title" idx="4294967295"/>
          </p:nvPr>
        </p:nvSpPr>
        <p:spPr>
          <a:xfrm>
            <a:off x="122548" y="28058"/>
            <a:ext cx="8851770" cy="1143000"/>
          </a:xfrm>
        </p:spPr>
        <p:txBody>
          <a:bodyPr/>
          <a:lstStyle/>
          <a:p>
            <a:r>
              <a:rPr lang="en-US" sz="3200" dirty="0">
                <a:solidFill>
                  <a:schemeClr val="tx2"/>
                </a:solidFill>
                <a:latin typeface="Calibri" charset="0"/>
              </a:rPr>
              <a:t>Using MAR models to  quantify stability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327025" y="1119188"/>
            <a:ext cx="8489950" cy="44450"/>
          </a:xfrm>
          <a:prstGeom prst="rect">
            <a:avLst/>
          </a:prstGeom>
          <a:gradFill rotWithShape="1">
            <a:gsLst>
              <a:gs pos="0">
                <a:srgbClr val="9AB5E4"/>
              </a:gs>
              <a:gs pos="50000">
                <a:srgbClr val="C2D1ED"/>
              </a:gs>
              <a:gs pos="100000">
                <a:srgbClr val="E1E8F5"/>
              </a:gs>
            </a:gsLst>
            <a:lin ang="0" scaled="1"/>
          </a:gradFill>
          <a:ln w="25400">
            <a:noFill/>
            <a:miter lim="800000"/>
            <a:headEnd/>
            <a:tailEnd/>
          </a:ln>
          <a:effectLst>
            <a:outerShdw blurRad="63500" dist="38100" dir="2700000" algn="tl" rotWithShape="0">
              <a:srgbClr val="000000">
                <a:alpha val="39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0824" y="4879261"/>
            <a:ext cx="5326344" cy="15011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9092" y="1315939"/>
            <a:ext cx="4889809" cy="3259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1522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258" name="Title 1"/>
          <p:cNvSpPr>
            <a:spLocks noGrp="1"/>
          </p:cNvSpPr>
          <p:nvPr>
            <p:ph type="title" idx="4294967295"/>
          </p:nvPr>
        </p:nvSpPr>
        <p:spPr>
          <a:xfrm>
            <a:off x="122548" y="28058"/>
            <a:ext cx="8851770" cy="1143000"/>
          </a:xfrm>
        </p:spPr>
        <p:txBody>
          <a:bodyPr/>
          <a:lstStyle/>
          <a:p>
            <a:r>
              <a:rPr lang="en-US" sz="3200" dirty="0">
                <a:solidFill>
                  <a:schemeClr val="tx2"/>
                </a:solidFill>
                <a:latin typeface="Calibri" charset="0"/>
              </a:rPr>
              <a:t>Using MAR models to identify the ‘important’ links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899372" y="6488668"/>
            <a:ext cx="2243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latin typeface="+mn-lt"/>
              </a:rPr>
              <a:t>Hampton et al. (2006)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408" y="1180618"/>
            <a:ext cx="7226604" cy="521453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6488668"/>
            <a:ext cx="4862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+mn-lt"/>
              </a:rPr>
              <a:t>Dashed lines are (+) interactions; solid lines are (-)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327025" y="1119188"/>
            <a:ext cx="8489950" cy="44450"/>
          </a:xfrm>
          <a:prstGeom prst="rect">
            <a:avLst/>
          </a:prstGeom>
          <a:gradFill rotWithShape="1">
            <a:gsLst>
              <a:gs pos="0">
                <a:srgbClr val="9AB5E4"/>
              </a:gs>
              <a:gs pos="50000">
                <a:srgbClr val="C2D1ED"/>
              </a:gs>
              <a:gs pos="100000">
                <a:srgbClr val="E1E8F5"/>
              </a:gs>
            </a:gsLst>
            <a:lin ang="0" scaled="1"/>
          </a:gradFill>
          <a:ln w="25400">
            <a:noFill/>
            <a:miter lim="800000"/>
            <a:headEnd/>
            <a:tailEnd/>
          </a:ln>
          <a:effectLst>
            <a:outerShdw blurRad="63500" dist="38100" dir="2700000" algn="tl" rotWithShape="0">
              <a:srgbClr val="000000">
                <a:alpha val="39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608476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 dirty="0">
                <a:solidFill>
                  <a:schemeClr val="tx2"/>
                </a:solidFill>
                <a:latin typeface="Calibri" charset="0"/>
                <a:ea typeface="ＭＳ Ｐゴシック" charset="0"/>
                <a:cs typeface="ＭＳ Ｐゴシック" charset="0"/>
              </a:rPr>
              <a:t>MAR(1) Models</a:t>
            </a: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327025" y="1119188"/>
            <a:ext cx="8489950" cy="44450"/>
          </a:xfrm>
          <a:prstGeom prst="rect">
            <a:avLst/>
          </a:prstGeom>
          <a:gradFill rotWithShape="1">
            <a:gsLst>
              <a:gs pos="0">
                <a:srgbClr val="9AB5E4"/>
              </a:gs>
              <a:gs pos="50000">
                <a:srgbClr val="C2D1ED"/>
              </a:gs>
              <a:gs pos="100000">
                <a:srgbClr val="E1E8F5"/>
              </a:gs>
            </a:gsLst>
            <a:lin ang="0" scaled="1"/>
          </a:gradFill>
          <a:ln w="25400">
            <a:noFill/>
            <a:miter lim="800000"/>
            <a:headEnd/>
            <a:tailEnd/>
          </a:ln>
          <a:effectLst>
            <a:outerShdw blurRad="63500" dist="38100" dir="2700000" algn="tl" rotWithShape="0">
              <a:srgbClr val="000000">
                <a:alpha val="39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+mn-lt"/>
              <a:ea typeface="+mn-ea"/>
              <a:cs typeface="+mn-cs"/>
            </a:endParaRPr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44887788"/>
              </p:ext>
            </p:extLst>
          </p:nvPr>
        </p:nvGraphicFramePr>
        <p:xfrm>
          <a:off x="5182946" y="2377875"/>
          <a:ext cx="2713037" cy="606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3078" name="Equation" r:id="rId4" imgW="1079500" imgH="241300" progId="Equation.3">
                  <p:embed/>
                </p:oleObj>
              </mc:Choice>
              <mc:Fallback>
                <p:oleObj name="Equation" r:id="rId4" imgW="1079500" imgH="241300" progId="Equation.3">
                  <p:embed/>
                  <p:pic>
                    <p:nvPicPr>
                      <p:cNvPr id="9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82946" y="2377875"/>
                        <a:ext cx="2713037" cy="6064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922880" y="1889400"/>
            <a:ext cx="202185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2" tIns="45716" rIns="91432" bIns="45716">
            <a:spAutoFit/>
          </a:bodyPr>
          <a:lstStyle/>
          <a:p>
            <a:r>
              <a:rPr lang="en-US" sz="2400" dirty="0">
                <a:solidFill>
                  <a:srgbClr val="376092"/>
                </a:solidFill>
                <a:latin typeface="Calibri" pitchFamily="34" charset="0"/>
              </a:rPr>
              <a:t>State equation</a:t>
            </a:r>
          </a:p>
        </p:txBody>
      </p:sp>
      <p:graphicFrame>
        <p:nvGraphicFramePr>
          <p:cNvPr id="10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71071127"/>
              </p:ext>
            </p:extLst>
          </p:nvPr>
        </p:nvGraphicFramePr>
        <p:xfrm>
          <a:off x="974716" y="3507791"/>
          <a:ext cx="1725613" cy="544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3079" name="Equation" r:id="rId6" imgW="685800" imgH="215900" progId="Equation.3">
                  <p:embed/>
                </p:oleObj>
              </mc:Choice>
              <mc:Fallback>
                <p:oleObj name="Equation" r:id="rId6" imgW="685800" imgH="215900" progId="Equation.3">
                  <p:embed/>
                  <p:pic>
                    <p:nvPicPr>
                      <p:cNvPr id="11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4716" y="3507791"/>
                        <a:ext cx="1725613" cy="5445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80160975"/>
              </p:ext>
            </p:extLst>
          </p:nvPr>
        </p:nvGraphicFramePr>
        <p:xfrm>
          <a:off x="3382160" y="3473254"/>
          <a:ext cx="2617788" cy="606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3080" name="Equation" r:id="rId8" imgW="1041400" imgH="241300" progId="Equation.3">
                  <p:embed/>
                </p:oleObj>
              </mc:Choice>
              <mc:Fallback>
                <p:oleObj name="Equation" r:id="rId8" imgW="1041400" imgH="241300" progId="Equation.3">
                  <p:embed/>
                  <p:pic>
                    <p:nvPicPr>
                      <p:cNvPr id="12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82160" y="3473254"/>
                        <a:ext cx="2617788" cy="6064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8"/>
          <p:cNvSpPr txBox="1">
            <a:spLocks noChangeArrowheads="1"/>
          </p:cNvSpPr>
          <p:nvPr/>
        </p:nvSpPr>
        <p:spPr bwMode="auto">
          <a:xfrm>
            <a:off x="974716" y="3016931"/>
            <a:ext cx="290190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2" tIns="45716" rIns="91432" bIns="45716">
            <a:spAutoFit/>
          </a:bodyPr>
          <a:lstStyle/>
          <a:p>
            <a:r>
              <a:rPr lang="en-US" sz="2400" dirty="0">
                <a:solidFill>
                  <a:srgbClr val="376092"/>
                </a:solidFill>
                <a:latin typeface="Calibri" pitchFamily="34" charset="0"/>
              </a:rPr>
              <a:t>Observation equation</a:t>
            </a:r>
          </a:p>
        </p:txBody>
      </p:sp>
      <p:graphicFrame>
        <p:nvGraphicFramePr>
          <p:cNvPr id="1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4661052"/>
              </p:ext>
            </p:extLst>
          </p:nvPr>
        </p:nvGraphicFramePr>
        <p:xfrm>
          <a:off x="974716" y="2345723"/>
          <a:ext cx="3716338" cy="606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3081" name="Equation" r:id="rId10" imgW="1473200" imgH="241300" progId="Equation.3">
                  <p:embed/>
                </p:oleObj>
              </mc:Choice>
              <mc:Fallback>
                <p:oleObj name="Equation" r:id="rId10" imgW="1473200" imgH="241300" progId="Equation.3">
                  <p:embed/>
                  <p:pic>
                    <p:nvPicPr>
                      <p:cNvPr id="14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4716" y="2345723"/>
                        <a:ext cx="3716338" cy="6064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624388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 dirty="0">
                <a:solidFill>
                  <a:schemeClr val="tx2"/>
                </a:solidFill>
                <a:latin typeface="Calibri" charset="0"/>
                <a:ea typeface="ＭＳ Ｐゴシック" charset="0"/>
                <a:cs typeface="ＭＳ Ｐゴシック" charset="0"/>
              </a:rPr>
              <a:t>MAR(1) Models</a:t>
            </a: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327025" y="1119188"/>
            <a:ext cx="8489950" cy="44450"/>
          </a:xfrm>
          <a:prstGeom prst="rect">
            <a:avLst/>
          </a:prstGeom>
          <a:gradFill rotWithShape="1">
            <a:gsLst>
              <a:gs pos="0">
                <a:srgbClr val="9AB5E4"/>
              </a:gs>
              <a:gs pos="50000">
                <a:srgbClr val="C2D1ED"/>
              </a:gs>
              <a:gs pos="100000">
                <a:srgbClr val="E1E8F5"/>
              </a:gs>
            </a:gsLst>
            <a:lin ang="0" scaled="1"/>
          </a:gradFill>
          <a:ln w="25400">
            <a:noFill/>
            <a:miter lim="800000"/>
            <a:headEnd/>
            <a:tailEnd/>
          </a:ln>
          <a:effectLst>
            <a:outerShdw blurRad="63500" dist="38100" dir="2700000" algn="tl" rotWithShape="0">
              <a:srgbClr val="000000">
                <a:alpha val="39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+mn-lt"/>
              <a:ea typeface="+mn-ea"/>
              <a:cs typeface="+mn-cs"/>
            </a:endParaRPr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/>
          </p:nvPr>
        </p:nvGraphicFramePr>
        <p:xfrm>
          <a:off x="5182946" y="2377875"/>
          <a:ext cx="2713037" cy="606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102" name="Equation" r:id="rId4" imgW="1079500" imgH="241300" progId="Equation.3">
                  <p:embed/>
                </p:oleObj>
              </mc:Choice>
              <mc:Fallback>
                <p:oleObj name="Equation" r:id="rId4" imgW="1079500" imgH="241300" progId="Equation.3">
                  <p:embed/>
                  <p:pic>
                    <p:nvPicPr>
                      <p:cNvPr id="8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82946" y="2377875"/>
                        <a:ext cx="2713037" cy="6064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922880" y="1889400"/>
            <a:ext cx="202185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2" tIns="45716" rIns="91432" bIns="45716">
            <a:spAutoFit/>
          </a:bodyPr>
          <a:lstStyle/>
          <a:p>
            <a:r>
              <a:rPr lang="en-US" sz="2400" dirty="0">
                <a:solidFill>
                  <a:srgbClr val="376092"/>
                </a:solidFill>
                <a:latin typeface="Calibri" pitchFamily="34" charset="0"/>
              </a:rPr>
              <a:t>State equation</a:t>
            </a:r>
          </a:p>
        </p:txBody>
      </p:sp>
      <p:graphicFrame>
        <p:nvGraphicFramePr>
          <p:cNvPr id="10" name="Object 11"/>
          <p:cNvGraphicFramePr>
            <a:graphicFrameLocks noChangeAspect="1"/>
          </p:cNvGraphicFramePr>
          <p:nvPr>
            <p:extLst/>
          </p:nvPr>
        </p:nvGraphicFramePr>
        <p:xfrm>
          <a:off x="974716" y="3507791"/>
          <a:ext cx="1725613" cy="544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103" name="Equation" r:id="rId6" imgW="685800" imgH="215900" progId="Equation.3">
                  <p:embed/>
                </p:oleObj>
              </mc:Choice>
              <mc:Fallback>
                <p:oleObj name="Equation" r:id="rId6" imgW="685800" imgH="215900" progId="Equation.3">
                  <p:embed/>
                  <p:pic>
                    <p:nvPicPr>
                      <p:cNvPr id="1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4716" y="3507791"/>
                        <a:ext cx="1725613" cy="5445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58023802"/>
              </p:ext>
            </p:extLst>
          </p:nvPr>
        </p:nvGraphicFramePr>
        <p:xfrm>
          <a:off x="3382160" y="3473254"/>
          <a:ext cx="2617788" cy="606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104" name="Equation" r:id="rId8" imgW="1041400" imgH="241300" progId="Equation.3">
                  <p:embed/>
                </p:oleObj>
              </mc:Choice>
              <mc:Fallback>
                <p:oleObj name="Equation" r:id="rId8" imgW="1041400" imgH="241300" progId="Equation.3">
                  <p:embed/>
                  <p:pic>
                    <p:nvPicPr>
                      <p:cNvPr id="11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82160" y="3473254"/>
                        <a:ext cx="2617788" cy="6064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8"/>
          <p:cNvSpPr txBox="1">
            <a:spLocks noChangeArrowheads="1"/>
          </p:cNvSpPr>
          <p:nvPr/>
        </p:nvSpPr>
        <p:spPr bwMode="auto">
          <a:xfrm>
            <a:off x="974716" y="3016931"/>
            <a:ext cx="290190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2" tIns="45716" rIns="91432" bIns="45716">
            <a:spAutoFit/>
          </a:bodyPr>
          <a:lstStyle/>
          <a:p>
            <a:r>
              <a:rPr lang="en-US" sz="2400" dirty="0">
                <a:solidFill>
                  <a:srgbClr val="376092"/>
                </a:solidFill>
                <a:latin typeface="Calibri" pitchFamily="34" charset="0"/>
              </a:rPr>
              <a:t>Observation equation</a:t>
            </a:r>
          </a:p>
        </p:txBody>
      </p:sp>
      <p:graphicFrame>
        <p:nvGraphicFramePr>
          <p:cNvPr id="13" name="Object 2"/>
          <p:cNvGraphicFramePr>
            <a:graphicFrameLocks noChangeAspect="1"/>
          </p:cNvGraphicFramePr>
          <p:nvPr>
            <p:extLst/>
          </p:nvPr>
        </p:nvGraphicFramePr>
        <p:xfrm>
          <a:off x="974716" y="2345723"/>
          <a:ext cx="3716338" cy="606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105" name="Equation" r:id="rId10" imgW="1473200" imgH="241300" progId="Equation.3">
                  <p:embed/>
                </p:oleObj>
              </mc:Choice>
              <mc:Fallback>
                <p:oleObj name="Equation" r:id="rId10" imgW="1473200" imgH="241300" progId="Equation.3">
                  <p:embed/>
                  <p:pic>
                    <p:nvPicPr>
                      <p:cNvPr id="13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4716" y="2345723"/>
                        <a:ext cx="3716338" cy="6064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Oval 4"/>
          <p:cNvSpPr/>
          <p:nvPr/>
        </p:nvSpPr>
        <p:spPr>
          <a:xfrm>
            <a:off x="4096554" y="3333758"/>
            <a:ext cx="2187512" cy="83262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f(…)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5369666" y="3900262"/>
            <a:ext cx="914400" cy="914400"/>
          </a:xfrm>
          <a:prstGeom prst="straightConnector1">
            <a:avLst/>
          </a:prstGeom>
          <a:ln w="825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792832" y="4814662"/>
            <a:ext cx="3493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Another observation error model</a:t>
            </a:r>
          </a:p>
        </p:txBody>
      </p:sp>
    </p:spTree>
    <p:extLst>
      <p:ext uri="{BB962C8B-B14F-4D97-AF65-F5344CB8AC3E}">
        <p14:creationId xmlns:p14="http://schemas.microsoft.com/office/powerpoint/2010/main" val="41431634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9" name="Title 1"/>
          <p:cNvSpPr>
            <a:spLocks noGrp="1"/>
          </p:cNvSpPr>
          <p:nvPr>
            <p:ph type="title"/>
          </p:nvPr>
        </p:nvSpPr>
        <p:spPr>
          <a:xfrm>
            <a:off x="444500" y="0"/>
            <a:ext cx="8229600" cy="1143000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  <a:latin typeface="Calibri" charset="0"/>
              </a:rPr>
              <a:t>Multivariate AR(1) process</a:t>
            </a:r>
          </a:p>
        </p:txBody>
      </p:sp>
      <p:sp>
        <p:nvSpPr>
          <p:cNvPr id="75780" name="TextBox 9"/>
          <p:cNvSpPr txBox="1">
            <a:spLocks noChangeArrowheads="1"/>
          </p:cNvSpPr>
          <p:nvPr/>
        </p:nvSpPr>
        <p:spPr bwMode="auto">
          <a:xfrm>
            <a:off x="2516188" y="1463675"/>
            <a:ext cx="251466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 sz="2400" dirty="0"/>
              <a:t>B matrix structure:</a:t>
            </a:r>
          </a:p>
        </p:txBody>
      </p:sp>
      <p:graphicFrame>
        <p:nvGraphicFramePr>
          <p:cNvPr id="75778" name="Object 2"/>
          <p:cNvGraphicFramePr>
            <a:graphicFrameLocks noChangeAspect="1"/>
          </p:cNvGraphicFramePr>
          <p:nvPr/>
        </p:nvGraphicFramePr>
        <p:xfrm>
          <a:off x="993775" y="2114550"/>
          <a:ext cx="4608513" cy="2944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2516" name="Equation" r:id="rId4" imgW="1828800" imgH="1168200" progId="Equation.3">
                  <p:embed/>
                </p:oleObj>
              </mc:Choice>
              <mc:Fallback>
                <p:oleObj name="Equation" r:id="rId4" imgW="1828800" imgH="1168200" progId="Equation.3">
                  <p:embed/>
                  <p:pic>
                    <p:nvPicPr>
                      <p:cNvPr id="75778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3775" y="2114550"/>
                        <a:ext cx="4608513" cy="29448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75788" name="Group 12"/>
          <p:cNvGrpSpPr>
            <a:grpSpLocks/>
          </p:cNvGrpSpPr>
          <p:nvPr/>
        </p:nvGrpSpPr>
        <p:grpSpPr bwMode="auto">
          <a:xfrm>
            <a:off x="1289050" y="3379788"/>
            <a:ext cx="6884988" cy="2062162"/>
            <a:chOff x="812" y="2129"/>
            <a:chExt cx="4337" cy="1299"/>
          </a:xfrm>
        </p:grpSpPr>
        <p:sp>
          <p:nvSpPr>
            <p:cNvPr id="14" name="Rounded Rectangle 13"/>
            <p:cNvSpPr/>
            <p:nvPr/>
          </p:nvSpPr>
          <p:spPr>
            <a:xfrm rot="2205251">
              <a:off x="812" y="2129"/>
              <a:ext cx="2940" cy="299"/>
            </a:xfrm>
            <a:prstGeom prst="round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75782" name="TextBox 14"/>
            <p:cNvSpPr txBox="1">
              <a:spLocks noChangeArrowheads="1"/>
            </p:cNvSpPr>
            <p:nvPr/>
          </p:nvSpPr>
          <p:spPr bwMode="auto">
            <a:xfrm>
              <a:off x="3446" y="3137"/>
              <a:ext cx="1703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2400">
                  <a:solidFill>
                    <a:schemeClr val="accent2"/>
                  </a:solidFill>
                </a:rPr>
                <a:t>Intra-specific effects</a:t>
              </a:r>
            </a:p>
          </p:txBody>
        </p:sp>
      </p:grpSp>
      <p:grpSp>
        <p:nvGrpSpPr>
          <p:cNvPr id="75789" name="Group 13"/>
          <p:cNvGrpSpPr>
            <a:grpSpLocks/>
          </p:cNvGrpSpPr>
          <p:nvPr/>
        </p:nvGrpSpPr>
        <p:grpSpPr bwMode="auto">
          <a:xfrm>
            <a:off x="1773238" y="2203450"/>
            <a:ext cx="6497637" cy="3624263"/>
            <a:chOff x="1117" y="1388"/>
            <a:chExt cx="4093" cy="2283"/>
          </a:xfrm>
        </p:grpSpPr>
        <p:sp>
          <p:nvSpPr>
            <p:cNvPr id="18" name="TextBox 17"/>
            <p:cNvSpPr txBox="1"/>
            <p:nvPr/>
          </p:nvSpPr>
          <p:spPr>
            <a:xfrm>
              <a:off x="3502" y="1966"/>
              <a:ext cx="1708" cy="52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400" dirty="0">
                  <a:solidFill>
                    <a:schemeClr val="accent6"/>
                  </a:solidFill>
                  <a:latin typeface="+mn-lt"/>
                  <a:ea typeface="+mn-ea"/>
                </a:rPr>
                <a:t>Inter-specific effects</a:t>
              </a: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400" dirty="0">
                  <a:solidFill>
                    <a:schemeClr val="accent6"/>
                  </a:solidFill>
                  <a:latin typeface="+mn-lt"/>
                  <a:ea typeface="+mn-ea"/>
                </a:rPr>
                <a:t>(can be set to zero)</a:t>
              </a:r>
            </a:p>
          </p:txBody>
        </p:sp>
        <p:sp>
          <p:nvSpPr>
            <p:cNvPr id="20" name="Right Triangle 19"/>
            <p:cNvSpPr/>
            <p:nvPr/>
          </p:nvSpPr>
          <p:spPr>
            <a:xfrm>
              <a:off x="1117" y="1643"/>
              <a:ext cx="1978" cy="1492"/>
            </a:xfrm>
            <a:prstGeom prst="rtTriangle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21" name="Right Triangle 20"/>
            <p:cNvSpPr/>
            <p:nvPr/>
          </p:nvSpPr>
          <p:spPr>
            <a:xfrm rot="10800000">
              <a:off x="1403" y="1388"/>
              <a:ext cx="1979" cy="1493"/>
            </a:xfrm>
            <a:prstGeom prst="rtTriangle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192" y="3148"/>
              <a:ext cx="1709" cy="52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400" dirty="0">
                  <a:solidFill>
                    <a:schemeClr val="accent6"/>
                  </a:solidFill>
                  <a:latin typeface="+mn-lt"/>
                  <a:ea typeface="+mn-ea"/>
                </a:rPr>
                <a:t>Inter-specific effects</a:t>
              </a: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400" dirty="0">
                  <a:solidFill>
                    <a:schemeClr val="accent6"/>
                  </a:solidFill>
                  <a:latin typeface="+mn-lt"/>
                  <a:ea typeface="+mn-ea"/>
                </a:rPr>
                <a:t>(can be set to zero)</a:t>
              </a:r>
            </a:p>
          </p:txBody>
        </p:sp>
      </p:grp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327025" y="1119188"/>
            <a:ext cx="8489950" cy="44450"/>
          </a:xfrm>
          <a:prstGeom prst="rect">
            <a:avLst/>
          </a:prstGeom>
          <a:gradFill rotWithShape="1">
            <a:gsLst>
              <a:gs pos="0">
                <a:srgbClr val="9AB5E4"/>
              </a:gs>
              <a:gs pos="50000">
                <a:srgbClr val="C2D1ED"/>
              </a:gs>
              <a:gs pos="100000">
                <a:srgbClr val="E1E8F5"/>
              </a:gs>
            </a:gsLst>
            <a:lin ang="0" scaled="1"/>
          </a:gradFill>
          <a:ln w="25400">
            <a:noFill/>
            <a:miter lim="800000"/>
            <a:headEnd/>
            <a:tailEnd/>
          </a:ln>
          <a:effectLst>
            <a:outerShdw blurRad="63500" dist="38100" dir="2700000" algn="tl" rotWithShape="0">
              <a:srgbClr val="000000">
                <a:alpha val="39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984033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 sz="2800" dirty="0">
                <a:solidFill>
                  <a:schemeClr val="tx2"/>
                </a:solidFill>
                <a:latin typeface="Calibri" charset="0"/>
                <a:ea typeface="ＭＳ Ｐゴシック" charset="0"/>
                <a:cs typeface="ＭＳ Ｐゴシック" charset="0"/>
              </a:rPr>
              <a:t>MAR(1) models have been widely used to study dynamics of plankton communities</a:t>
            </a: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327025" y="1119188"/>
            <a:ext cx="8489950" cy="44450"/>
          </a:xfrm>
          <a:prstGeom prst="rect">
            <a:avLst/>
          </a:prstGeom>
          <a:gradFill rotWithShape="1">
            <a:gsLst>
              <a:gs pos="0">
                <a:srgbClr val="9AB5E4"/>
              </a:gs>
              <a:gs pos="50000">
                <a:srgbClr val="C2D1ED"/>
              </a:gs>
              <a:gs pos="100000">
                <a:srgbClr val="E1E8F5"/>
              </a:gs>
            </a:gsLst>
            <a:lin ang="0" scaled="1"/>
          </a:gradFill>
          <a:ln w="25400">
            <a:noFill/>
            <a:miter lim="800000"/>
            <a:headEnd/>
            <a:tailEnd/>
          </a:ln>
          <a:effectLst>
            <a:outerShdw blurRad="63500" dist="38100" dir="2700000" algn="tl" rotWithShape="0">
              <a:srgbClr val="000000">
                <a:alpha val="39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98761" y="4841555"/>
            <a:ext cx="7451725" cy="120032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>
                <a:solidFill>
                  <a:schemeClr val="tx2"/>
                </a:solidFill>
                <a:latin typeface="+mn-lt"/>
                <a:ea typeface="+mn-ea"/>
              </a:rPr>
              <a:t>Many ecological applications are reviewed in</a:t>
            </a:r>
          </a:p>
          <a:p>
            <a:pPr marL="461963" indent="-461963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dirty="0">
                <a:latin typeface="+mn-lt"/>
                <a:ea typeface="+mn-ea"/>
              </a:rPr>
              <a:t>Hampton, S.E., E.E. Holmes, D.E. Pendleton, L.P. </a:t>
            </a:r>
            <a:r>
              <a:rPr lang="en-US" sz="1600" dirty="0" err="1">
                <a:latin typeface="+mn-lt"/>
                <a:ea typeface="+mn-ea"/>
              </a:rPr>
              <a:t>Scheef</a:t>
            </a:r>
            <a:r>
              <a:rPr lang="en-US" sz="1600" dirty="0">
                <a:latin typeface="+mn-lt"/>
                <a:ea typeface="+mn-ea"/>
              </a:rPr>
              <a:t>, M.D. </a:t>
            </a:r>
            <a:r>
              <a:rPr lang="en-US" sz="1600" dirty="0" err="1">
                <a:latin typeface="+mn-lt"/>
                <a:ea typeface="+mn-ea"/>
              </a:rPr>
              <a:t>Scheuerell</a:t>
            </a:r>
            <a:r>
              <a:rPr lang="en-US" sz="1600" dirty="0">
                <a:latin typeface="+mn-lt"/>
                <a:ea typeface="+mn-ea"/>
              </a:rPr>
              <a:t>, and E.J. Ward. 2013. Quantifying effects of abiotic and biotic drivers on community dynamics with multivariate autoregressive (MAR) models. </a:t>
            </a:r>
            <a:r>
              <a:rPr lang="en-US" sz="1600" i="1" dirty="0">
                <a:latin typeface="+mn-lt"/>
                <a:ea typeface="+mn-ea"/>
              </a:rPr>
              <a:t>Ecology</a:t>
            </a:r>
            <a:r>
              <a:rPr lang="en-US" sz="1600" dirty="0">
                <a:latin typeface="+mn-lt"/>
                <a:ea typeface="+mn-ea"/>
              </a:rPr>
              <a:t> 94:2663-2669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762" y="2103027"/>
            <a:ext cx="2857500" cy="212407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186" y="2103027"/>
            <a:ext cx="4329450" cy="2064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9844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258" name="Titl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1143000"/>
          </a:xfrm>
          <a:solidFill>
            <a:schemeClr val="bg1"/>
          </a:solidFill>
        </p:spPr>
        <p:txBody>
          <a:bodyPr/>
          <a:lstStyle/>
          <a:p>
            <a:r>
              <a:rPr lang="en-US" sz="2800" dirty="0">
                <a:solidFill>
                  <a:schemeClr val="tx2"/>
                </a:solidFill>
                <a:latin typeface="Calibri" charset="0"/>
              </a:rPr>
              <a:t>Lake Washington: a large change in sewage inputs in the late 1960s led to a dramatic change in the plankton community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427" y="2761196"/>
            <a:ext cx="8428878" cy="391213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899372" y="6488668"/>
            <a:ext cx="2243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Hampton et al. (2006)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327025" y="1119188"/>
            <a:ext cx="8489950" cy="44450"/>
          </a:xfrm>
          <a:prstGeom prst="rect">
            <a:avLst/>
          </a:prstGeom>
          <a:gradFill rotWithShape="1">
            <a:gsLst>
              <a:gs pos="0">
                <a:srgbClr val="9AB5E4"/>
              </a:gs>
              <a:gs pos="50000">
                <a:srgbClr val="C2D1ED"/>
              </a:gs>
              <a:gs pos="100000">
                <a:srgbClr val="E1E8F5"/>
              </a:gs>
            </a:gsLst>
            <a:lin ang="0" scaled="1"/>
          </a:gradFill>
          <a:ln w="25400">
            <a:noFill/>
            <a:miter lim="800000"/>
            <a:headEnd/>
            <a:tailEnd/>
          </a:ln>
          <a:effectLst>
            <a:outerShdw blurRad="63500" dist="38100" dir="2700000" algn="tl" rotWithShape="0">
              <a:srgbClr val="000000">
                <a:alpha val="39999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552102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6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  <a:latin typeface="Calibri" charset="0"/>
              </a:rPr>
              <a:t>Multivariate AR(1) process, “MAR1”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65188" y="1436688"/>
            <a:ext cx="7413625" cy="457200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 sz="2400" dirty="0"/>
              <a:t>Assume </a:t>
            </a:r>
            <a:r>
              <a:rPr lang="en-US" sz="2400" i="1" dirty="0">
                <a:latin typeface="Times New Roman" charset="0"/>
                <a:cs typeface="Times New Roman" charset="0"/>
              </a:rPr>
              <a:t>p</a:t>
            </a:r>
            <a:r>
              <a:rPr lang="en-US" sz="2400" dirty="0"/>
              <a:t> different interacting species, then for each sp. </a:t>
            </a:r>
            <a:r>
              <a:rPr lang="en-US" sz="2400" i="1" dirty="0">
                <a:latin typeface="Times New Roman" charset="0"/>
                <a:cs typeface="Times New Roman" charset="0"/>
              </a:rPr>
              <a:t>i</a:t>
            </a:r>
            <a:r>
              <a:rPr lang="en-US" sz="2400" dirty="0"/>
              <a:t>:</a:t>
            </a:r>
          </a:p>
        </p:txBody>
      </p:sp>
      <p:graphicFrame>
        <p:nvGraphicFramePr>
          <p:cNvPr id="30724" name="Object 4"/>
          <p:cNvGraphicFramePr>
            <a:graphicFrameLocks noChangeAspect="1"/>
          </p:cNvGraphicFramePr>
          <p:nvPr>
            <p:extLst/>
          </p:nvPr>
        </p:nvGraphicFramePr>
        <p:xfrm>
          <a:off x="1333359" y="1893888"/>
          <a:ext cx="6052193" cy="18894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2046" name="Equation" r:id="rId4" imgW="3009600" imgH="939600" progId="Equation.3">
                  <p:embed/>
                </p:oleObj>
              </mc:Choice>
              <mc:Fallback>
                <p:oleObj name="Equation" r:id="rId4" imgW="3009600" imgH="939600" progId="Equation.3">
                  <p:embed/>
                  <p:pic>
                    <p:nvPicPr>
                      <p:cNvPr id="30724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3359" y="1893888"/>
                        <a:ext cx="6052193" cy="1889403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25" name="Object 5"/>
          <p:cNvGraphicFramePr>
            <a:graphicFrameLocks noChangeAspect="1"/>
          </p:cNvGraphicFramePr>
          <p:nvPr>
            <p:extLst/>
          </p:nvPr>
        </p:nvGraphicFramePr>
        <p:xfrm>
          <a:off x="3348529" y="4284565"/>
          <a:ext cx="2614612" cy="574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2047" name="Equation" r:id="rId6" imgW="1041120" imgH="228600" progId="Equation.3">
                  <p:embed/>
                </p:oleObj>
              </mc:Choice>
              <mc:Fallback>
                <p:oleObj name="Equation" r:id="rId6" imgW="1041120" imgH="228600" progId="Equation.3">
                  <p:embed/>
                  <p:pic>
                    <p:nvPicPr>
                      <p:cNvPr id="30725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48529" y="4284565"/>
                        <a:ext cx="2614612" cy="5746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1741128" y="4859239"/>
            <a:ext cx="6340475" cy="1508105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>
              <a:spcAft>
                <a:spcPts val="1200"/>
              </a:spcAft>
            </a:pPr>
            <a:r>
              <a:rPr lang="en-US" sz="2400" i="1" dirty="0">
                <a:latin typeface="Times New Roman" charset="0"/>
                <a:cs typeface="Times New Roman" charset="0"/>
              </a:rPr>
              <a:t>X</a:t>
            </a:r>
            <a:r>
              <a:rPr lang="en-US" sz="2400" i="1" baseline="-25000" dirty="0">
                <a:latin typeface="Times New Roman" charset="0"/>
                <a:cs typeface="Times New Roman" charset="0"/>
              </a:rPr>
              <a:t>j,t-1</a:t>
            </a:r>
            <a:r>
              <a:rPr lang="en-US" sz="2400" dirty="0"/>
              <a:t> is abundance index of species </a:t>
            </a:r>
            <a:r>
              <a:rPr lang="en-US" sz="2400" i="1" dirty="0">
                <a:latin typeface="Times New Roman" charset="0"/>
                <a:cs typeface="Times New Roman" charset="0"/>
              </a:rPr>
              <a:t>j</a:t>
            </a:r>
            <a:r>
              <a:rPr lang="en-US" sz="2400" dirty="0"/>
              <a:t> at time </a:t>
            </a:r>
            <a:r>
              <a:rPr lang="en-US" sz="2400" i="1" dirty="0">
                <a:latin typeface="Times New Roman" charset="0"/>
                <a:cs typeface="Times New Roman" charset="0"/>
              </a:rPr>
              <a:t>t</a:t>
            </a:r>
            <a:r>
              <a:rPr lang="en-US" sz="2400" dirty="0">
                <a:latin typeface="Times New Roman" charset="0"/>
                <a:cs typeface="Times New Roman" charset="0"/>
              </a:rPr>
              <a:t>-1</a:t>
            </a:r>
          </a:p>
          <a:p>
            <a:pPr>
              <a:spcAft>
                <a:spcPts val="1200"/>
              </a:spcAft>
            </a:pPr>
            <a:r>
              <a:rPr lang="en-US" sz="2400" i="1" dirty="0" err="1">
                <a:latin typeface="Times New Roman" charset="0"/>
                <a:cs typeface="Times New Roman" charset="0"/>
              </a:rPr>
              <a:t>b</a:t>
            </a:r>
            <a:r>
              <a:rPr lang="en-US" sz="2400" i="1" baseline="-25000" dirty="0" err="1">
                <a:latin typeface="Times New Roman" charset="0"/>
                <a:cs typeface="Times New Roman" charset="0"/>
              </a:rPr>
              <a:t>ij</a:t>
            </a:r>
            <a:r>
              <a:rPr lang="en-US" sz="2400" dirty="0"/>
              <a:t> is effect of species </a:t>
            </a:r>
            <a:r>
              <a:rPr lang="en-US" sz="2400" i="1" dirty="0">
                <a:latin typeface="Times New Roman" charset="0"/>
                <a:cs typeface="Times New Roman" charset="0"/>
              </a:rPr>
              <a:t>j</a:t>
            </a:r>
            <a:r>
              <a:rPr lang="en-US" sz="2400" dirty="0"/>
              <a:t> on species </a:t>
            </a:r>
            <a:r>
              <a:rPr lang="en-US" sz="2400" i="1" dirty="0" err="1">
                <a:latin typeface="Times New Roman" charset="0"/>
                <a:cs typeface="Times New Roman" charset="0"/>
              </a:rPr>
              <a:t>i</a:t>
            </a:r>
            <a:endParaRPr lang="en-US" sz="2400" i="1" dirty="0">
              <a:latin typeface="Times New Roman" charset="0"/>
              <a:cs typeface="Times New Roman" charset="0"/>
            </a:endParaRPr>
          </a:p>
          <a:p>
            <a:pPr>
              <a:spcAft>
                <a:spcPts val="1200"/>
              </a:spcAft>
            </a:pPr>
            <a:r>
              <a:rPr lang="en-US" sz="2400" dirty="0">
                <a:solidFill>
                  <a:schemeClr val="accent2"/>
                </a:solidFill>
                <a:cs typeface="Times New Roman" charset="0"/>
              </a:rPr>
              <a:t>Note: </a:t>
            </a:r>
            <a:r>
              <a:rPr lang="en-US" sz="2400" dirty="0">
                <a:cs typeface="Times New Roman" charset="0"/>
              </a:rPr>
              <a:t>when </a:t>
            </a:r>
            <a:r>
              <a:rPr lang="en-US" sz="2400" i="1" dirty="0" err="1">
                <a:latin typeface="Times New Roman" charset="0"/>
                <a:cs typeface="Times New Roman" charset="0"/>
              </a:rPr>
              <a:t>i</a:t>
            </a:r>
            <a:r>
              <a:rPr lang="en-US" sz="2400" i="1" dirty="0">
                <a:latin typeface="Times New Roman" charset="0"/>
                <a:cs typeface="Times New Roman" charset="0"/>
              </a:rPr>
              <a:t> = j</a:t>
            </a:r>
            <a:r>
              <a:rPr lang="en-US" sz="2400" dirty="0">
                <a:cs typeface="Times New Roman" charset="0"/>
              </a:rPr>
              <a:t>, </a:t>
            </a:r>
            <a:r>
              <a:rPr lang="en-US" sz="2400" i="1" dirty="0" err="1">
                <a:latin typeface="Times New Roman" charset="0"/>
                <a:cs typeface="Times New Roman" charset="0"/>
              </a:rPr>
              <a:t>b</a:t>
            </a:r>
            <a:r>
              <a:rPr lang="en-US" sz="2400" i="1" baseline="-25000" dirty="0" err="1">
                <a:latin typeface="Times New Roman" charset="0"/>
                <a:cs typeface="Times New Roman" charset="0"/>
              </a:rPr>
              <a:t>ij</a:t>
            </a:r>
            <a:r>
              <a:rPr lang="en-US" sz="2400" i="1" baseline="-25000" dirty="0">
                <a:latin typeface="Times New Roman" charset="0"/>
                <a:cs typeface="Times New Roman" charset="0"/>
              </a:rPr>
              <a:t> </a:t>
            </a:r>
            <a:r>
              <a:rPr lang="en-US" sz="2400" dirty="0">
                <a:cs typeface="Times New Roman" charset="0"/>
              </a:rPr>
              <a:t>is effect of species </a:t>
            </a:r>
            <a:r>
              <a:rPr lang="en-US" sz="2400" i="1" dirty="0" err="1">
                <a:latin typeface="Times New Roman" charset="0"/>
                <a:cs typeface="Times New Roman" charset="0"/>
              </a:rPr>
              <a:t>i</a:t>
            </a:r>
            <a:r>
              <a:rPr lang="en-US" sz="2400" dirty="0">
                <a:cs typeface="Times New Roman" charset="0"/>
              </a:rPr>
              <a:t> on itself</a:t>
            </a:r>
            <a:endParaRPr lang="en-US" sz="2400" i="1" dirty="0">
              <a:latin typeface="Times New Roman" charset="0"/>
              <a:cs typeface="Times New Roman" charset="0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327025" y="1119188"/>
            <a:ext cx="8489950" cy="44450"/>
          </a:xfrm>
          <a:prstGeom prst="rect">
            <a:avLst/>
          </a:prstGeom>
          <a:gradFill rotWithShape="1">
            <a:gsLst>
              <a:gs pos="0">
                <a:srgbClr val="9AB5E4"/>
              </a:gs>
              <a:gs pos="50000">
                <a:srgbClr val="C2D1ED"/>
              </a:gs>
              <a:gs pos="100000">
                <a:srgbClr val="E1E8F5"/>
              </a:gs>
            </a:gsLst>
            <a:lin ang="0" scaled="1"/>
          </a:gradFill>
          <a:ln w="25400">
            <a:noFill/>
            <a:miter lim="800000"/>
            <a:headEnd/>
            <a:tailEnd/>
          </a:ln>
          <a:effectLst>
            <a:outerShdw blurRad="63500" dist="38100" dir="2700000" algn="tl" rotWithShape="0">
              <a:srgbClr val="000000">
                <a:alpha val="39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Down Arrow 1"/>
          <p:cNvSpPr/>
          <p:nvPr/>
        </p:nvSpPr>
        <p:spPr>
          <a:xfrm rot="13560000">
            <a:off x="1704735" y="3457893"/>
            <a:ext cx="688446" cy="145582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91190" y="4443741"/>
            <a:ext cx="59503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chemeClr val="tx2"/>
                </a:solidFill>
              </a:rPr>
              <a:t>B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774873" y="794306"/>
            <a:ext cx="1826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Note no SS part</a:t>
            </a:r>
          </a:p>
        </p:txBody>
      </p:sp>
    </p:spTree>
    <p:extLst>
      <p:ext uri="{BB962C8B-B14F-4D97-AF65-F5344CB8AC3E}">
        <p14:creationId xmlns:p14="http://schemas.microsoft.com/office/powerpoint/2010/main" val="11895023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7" name="Title 1"/>
          <p:cNvSpPr>
            <a:spLocks noGrp="1"/>
          </p:cNvSpPr>
          <p:nvPr>
            <p:ph type="title"/>
          </p:nvPr>
        </p:nvSpPr>
        <p:spPr>
          <a:xfrm>
            <a:off x="431800" y="0"/>
            <a:ext cx="8229600" cy="1143000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  <a:latin typeface="Calibri" charset="0"/>
              </a:rPr>
              <a:t>Multivariate AR(1) process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49300" y="1292111"/>
            <a:ext cx="7645400" cy="457200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 sz="2400" dirty="0"/>
              <a:t>Can add effects of </a:t>
            </a:r>
            <a:r>
              <a:rPr lang="en-US" sz="2400" i="1" dirty="0">
                <a:latin typeface="Times New Roman" charset="0"/>
                <a:cs typeface="Times New Roman" charset="0"/>
              </a:rPr>
              <a:t>q</a:t>
            </a:r>
            <a:r>
              <a:rPr lang="en-US" sz="2400" dirty="0"/>
              <a:t> different environmental covariates: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437306" y="4171083"/>
            <a:ext cx="6269388" cy="98488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>
              <a:spcAft>
                <a:spcPts val="1200"/>
              </a:spcAft>
            </a:pPr>
            <a:r>
              <a:rPr lang="en-US" sz="2400" i="1" dirty="0" err="1">
                <a:latin typeface="Times New Roman" charset="0"/>
                <a:cs typeface="Times New Roman" charset="0"/>
              </a:rPr>
              <a:t>c</a:t>
            </a:r>
            <a:r>
              <a:rPr lang="en-US" sz="2400" i="1" baseline="-25000" dirty="0" err="1">
                <a:latin typeface="Times New Roman" charset="0"/>
                <a:cs typeface="Times New Roman" charset="0"/>
              </a:rPr>
              <a:t>k,t</a:t>
            </a:r>
            <a:r>
              <a:rPr lang="en-US" sz="2400" dirty="0"/>
              <a:t> is covariate </a:t>
            </a:r>
            <a:r>
              <a:rPr lang="en-US" sz="2400" i="1" dirty="0">
                <a:latin typeface="Times New Roman" charset="0"/>
                <a:cs typeface="Times New Roman" charset="0"/>
              </a:rPr>
              <a:t>k</a:t>
            </a:r>
            <a:r>
              <a:rPr lang="en-US" sz="2400" dirty="0"/>
              <a:t> (e.g., temperature) at time </a:t>
            </a:r>
            <a:r>
              <a:rPr lang="en-US" sz="2400" i="1" dirty="0">
                <a:latin typeface="Times New Roman" charset="0"/>
                <a:cs typeface="Times New Roman" charset="0"/>
              </a:rPr>
              <a:t>t</a:t>
            </a:r>
          </a:p>
          <a:p>
            <a:pPr>
              <a:spcAft>
                <a:spcPts val="1200"/>
              </a:spcAft>
            </a:pPr>
            <a:r>
              <a:rPr lang="en-US" sz="2400" i="1" dirty="0" err="1">
                <a:latin typeface="Times New Roman" charset="0"/>
                <a:cs typeface="Times New Roman" charset="0"/>
              </a:rPr>
              <a:t>C</a:t>
            </a:r>
            <a:r>
              <a:rPr lang="en-US" sz="2400" i="1" baseline="-25000" dirty="0" err="1">
                <a:latin typeface="Times New Roman" charset="0"/>
                <a:cs typeface="Times New Roman" charset="0"/>
              </a:rPr>
              <a:t>ik</a:t>
            </a:r>
            <a:r>
              <a:rPr lang="en-US" sz="2400" dirty="0"/>
              <a:t> is effect of covariate </a:t>
            </a:r>
            <a:r>
              <a:rPr lang="en-US" sz="2400" i="1" dirty="0">
                <a:latin typeface="Times New Roman" charset="0"/>
                <a:cs typeface="Times New Roman" charset="0"/>
              </a:rPr>
              <a:t>k</a:t>
            </a:r>
            <a:r>
              <a:rPr lang="en-US" sz="2400" dirty="0"/>
              <a:t> on species </a:t>
            </a:r>
            <a:r>
              <a:rPr lang="en-US" sz="2400" i="1" dirty="0" err="1">
                <a:latin typeface="Times New Roman" charset="0"/>
                <a:cs typeface="Times New Roman" charset="0"/>
              </a:rPr>
              <a:t>i</a:t>
            </a:r>
            <a:endParaRPr lang="en-US" sz="2400" i="1" dirty="0">
              <a:latin typeface="Times New Roman" charset="0"/>
              <a:cs typeface="Times New Roman" charset="0"/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327025" y="1119188"/>
            <a:ext cx="8489950" cy="44450"/>
          </a:xfrm>
          <a:prstGeom prst="rect">
            <a:avLst/>
          </a:prstGeom>
          <a:gradFill rotWithShape="1">
            <a:gsLst>
              <a:gs pos="0">
                <a:srgbClr val="9AB5E4"/>
              </a:gs>
              <a:gs pos="50000">
                <a:srgbClr val="C2D1ED"/>
              </a:gs>
              <a:gs pos="100000">
                <a:srgbClr val="E1E8F5"/>
              </a:gs>
            </a:gsLst>
            <a:lin ang="0" scaled="1"/>
          </a:gradFill>
          <a:ln w="25400">
            <a:noFill/>
            <a:miter lim="800000"/>
            <a:headEnd/>
            <a:tailEnd/>
          </a:ln>
          <a:effectLst>
            <a:outerShdw blurRad="63500" dist="38100" dir="2700000" algn="tl" rotWithShape="0">
              <a:srgbClr val="000000">
                <a:alpha val="39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+mn-lt"/>
              <a:ea typeface="+mn-ea"/>
              <a:cs typeface="+mn-cs"/>
            </a:endParaRP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/>
          </p:nvPr>
        </p:nvGraphicFramePr>
        <p:xfrm>
          <a:off x="1782468" y="1924861"/>
          <a:ext cx="5208587" cy="1889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9756" name="Equation" r:id="rId4" imgW="2590560" imgH="939600" progId="Equation.3">
                  <p:embed/>
                </p:oleObj>
              </mc:Choice>
              <mc:Fallback>
                <p:oleObj name="Equation" r:id="rId4" imgW="2590560" imgH="939600" progId="Equation.3">
                  <p:embed/>
                  <p:pic>
                    <p:nvPicPr>
                      <p:cNvPr id="2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82468" y="1924861"/>
                        <a:ext cx="5208587" cy="1889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5476973" y="3629320"/>
            <a:ext cx="575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q=2</a:t>
            </a:r>
          </a:p>
        </p:txBody>
      </p:sp>
    </p:spTree>
    <p:extLst>
      <p:ext uri="{BB962C8B-B14F-4D97-AF65-F5344CB8AC3E}">
        <p14:creationId xmlns:p14="http://schemas.microsoft.com/office/powerpoint/2010/main" val="26822419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Mean-reverting processes</a:t>
            </a:r>
          </a:p>
        </p:txBody>
      </p:sp>
      <p:pic>
        <p:nvPicPr>
          <p:cNvPr id="4" name="Picture 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54359" y="1349335"/>
            <a:ext cx="4394718" cy="48746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074228" y="1548881"/>
            <a:ext cx="2129583" cy="341632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In lecture, I will talk about estimating mean-reversion in the context of density-dependence and species interactions, but mean-reverting stochastic processes are ubiquitous.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053626" y="5461811"/>
            <a:ext cx="37975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The </a:t>
            </a:r>
            <a:r>
              <a:rPr lang="en-US" sz="1200" b="1" dirty="0"/>
              <a:t>Ornstein-</a:t>
            </a:r>
            <a:r>
              <a:rPr lang="en-US" sz="1200" b="1" dirty="0" err="1"/>
              <a:t>Uhlenbeck</a:t>
            </a:r>
            <a:r>
              <a:rPr lang="en-US" sz="1200" dirty="0"/>
              <a:t> process is the classic </a:t>
            </a:r>
            <a:r>
              <a:rPr lang="en-US" sz="1200" i="1" dirty="0"/>
              <a:t>continuous</a:t>
            </a:r>
            <a:r>
              <a:rPr lang="en-US" sz="1200" dirty="0"/>
              <a:t> time mean-reverting stochastic process.  In the population dynamics literature, the </a:t>
            </a:r>
            <a:r>
              <a:rPr lang="en-US" sz="1200" b="1" dirty="0"/>
              <a:t>Gompertz</a:t>
            </a:r>
            <a:r>
              <a:rPr lang="en-US" sz="1200" dirty="0"/>
              <a:t> model is the classic discrete time mean-reverting process (although the Gompertz model also refers to a continuous time version).</a:t>
            </a:r>
          </a:p>
        </p:txBody>
      </p:sp>
    </p:spTree>
    <p:extLst>
      <p:ext uri="{BB962C8B-B14F-4D97-AF65-F5344CB8AC3E}">
        <p14:creationId xmlns:p14="http://schemas.microsoft.com/office/powerpoint/2010/main" val="31086606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  <a:latin typeface="Calibri" charset="0"/>
              </a:rPr>
              <a:t>Multivariate AR(1) process</a:t>
            </a:r>
          </a:p>
        </p:txBody>
      </p:sp>
      <p:sp>
        <p:nvSpPr>
          <p:cNvPr id="73733" name="TextBox 9"/>
          <p:cNvSpPr txBox="1">
            <a:spLocks noChangeArrowheads="1"/>
          </p:cNvSpPr>
          <p:nvPr/>
        </p:nvSpPr>
        <p:spPr bwMode="auto">
          <a:xfrm>
            <a:off x="1091675" y="1528763"/>
            <a:ext cx="300261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 sz="2400" dirty="0"/>
              <a:t>Can write all of this as:</a:t>
            </a:r>
          </a:p>
        </p:txBody>
      </p:sp>
      <p:graphicFrame>
        <p:nvGraphicFramePr>
          <p:cNvPr id="73730" name="Object 2"/>
          <p:cNvGraphicFramePr>
            <a:graphicFrameLocks noChangeAspect="1"/>
          </p:cNvGraphicFramePr>
          <p:nvPr>
            <p:extLst/>
          </p:nvPr>
        </p:nvGraphicFramePr>
        <p:xfrm>
          <a:off x="1236663" y="2138363"/>
          <a:ext cx="3679825" cy="544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0788" name="Equation" r:id="rId4" imgW="1460500" imgH="215900" progId="Equation.3">
                  <p:embed/>
                </p:oleObj>
              </mc:Choice>
              <mc:Fallback>
                <p:oleObj name="Equation" r:id="rId4" imgW="1460500" imgH="215900" progId="Equation.3">
                  <p:embed/>
                  <p:pic>
                    <p:nvPicPr>
                      <p:cNvPr id="7373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36663" y="2138363"/>
                        <a:ext cx="3679825" cy="5445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3731" name="Object 8"/>
          <p:cNvGraphicFramePr>
            <a:graphicFrameLocks noChangeAspect="1"/>
          </p:cNvGraphicFramePr>
          <p:nvPr>
            <p:extLst/>
          </p:nvPr>
        </p:nvGraphicFramePr>
        <p:xfrm>
          <a:off x="5499100" y="2109788"/>
          <a:ext cx="2678113" cy="604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0789" name="Equation" r:id="rId6" imgW="1066800" imgH="241300" progId="Equation.3">
                  <p:embed/>
                </p:oleObj>
              </mc:Choice>
              <mc:Fallback>
                <p:oleObj name="Equation" r:id="rId6" imgW="1066800" imgH="241300" progId="Equation.3">
                  <p:embed/>
                  <p:pic>
                    <p:nvPicPr>
                      <p:cNvPr id="73731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99100" y="2109788"/>
                        <a:ext cx="2678113" cy="6048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1158872" y="2909888"/>
            <a:ext cx="6643332" cy="3077766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>
              <a:spcAft>
                <a:spcPts val="1200"/>
              </a:spcAft>
            </a:pPr>
            <a:r>
              <a:rPr lang="en-US" sz="2400" b="1" dirty="0" err="1">
                <a:latin typeface="Times New Roman" charset="0"/>
                <a:cs typeface="Times New Roman" charset="0"/>
              </a:rPr>
              <a:t>x</a:t>
            </a:r>
            <a:r>
              <a:rPr lang="en-US" sz="2400" i="1" baseline="-25000" dirty="0" err="1">
                <a:latin typeface="Times New Roman" charset="0"/>
                <a:cs typeface="Times New Roman" charset="0"/>
              </a:rPr>
              <a:t>t</a:t>
            </a:r>
            <a:r>
              <a:rPr lang="en-US" sz="2400" dirty="0"/>
              <a:t> is </a:t>
            </a:r>
            <a:r>
              <a:rPr lang="en-US" sz="2400" i="1" dirty="0">
                <a:latin typeface="Times New Roman" charset="0"/>
                <a:cs typeface="Times New Roman" charset="0"/>
              </a:rPr>
              <a:t>p</a:t>
            </a:r>
            <a:r>
              <a:rPr lang="en-US" sz="2400" dirty="0">
                <a:latin typeface="Times New Roman" charset="0"/>
                <a:cs typeface="Times New Roman" charset="0"/>
              </a:rPr>
              <a:t> </a:t>
            </a:r>
            <a:r>
              <a:rPr lang="en-US" sz="2400" dirty="0">
                <a:cs typeface="Times New Roman" charset="0"/>
              </a:rPr>
              <a:t>x</a:t>
            </a:r>
            <a:r>
              <a:rPr lang="en-US" sz="2400" dirty="0">
                <a:latin typeface="Times New Roman" charset="0"/>
                <a:cs typeface="Times New Roman" charset="0"/>
              </a:rPr>
              <a:t> 1</a:t>
            </a:r>
            <a:r>
              <a:rPr lang="en-US" sz="2400" dirty="0"/>
              <a:t> vector of species abundance at time </a:t>
            </a:r>
            <a:r>
              <a:rPr lang="en-US" sz="2400" i="1" dirty="0">
                <a:latin typeface="Times New Roman" charset="0"/>
                <a:cs typeface="Times New Roman" charset="0"/>
              </a:rPr>
              <a:t>t</a:t>
            </a:r>
          </a:p>
          <a:p>
            <a:pPr>
              <a:spcAft>
                <a:spcPts val="1200"/>
              </a:spcAft>
            </a:pPr>
            <a:r>
              <a:rPr lang="en-US" sz="2400" b="1" dirty="0">
                <a:latin typeface="Times New Roman" charset="0"/>
                <a:cs typeface="Times New Roman" charset="0"/>
              </a:rPr>
              <a:t>u</a:t>
            </a:r>
            <a:r>
              <a:rPr lang="en-US" sz="2400" dirty="0"/>
              <a:t> is </a:t>
            </a:r>
            <a:r>
              <a:rPr lang="en-US" sz="2400" i="1" dirty="0">
                <a:latin typeface="Times New Roman" charset="0"/>
                <a:cs typeface="Times New Roman" charset="0"/>
              </a:rPr>
              <a:t>p</a:t>
            </a:r>
            <a:r>
              <a:rPr lang="en-US" sz="2400" dirty="0">
                <a:latin typeface="Times New Roman" charset="0"/>
                <a:cs typeface="Times New Roman" charset="0"/>
              </a:rPr>
              <a:t> </a:t>
            </a:r>
            <a:r>
              <a:rPr lang="en-US" sz="2400" dirty="0">
                <a:cs typeface="Times New Roman" charset="0"/>
              </a:rPr>
              <a:t>x</a:t>
            </a:r>
            <a:r>
              <a:rPr lang="en-US" sz="2400" dirty="0">
                <a:latin typeface="Times New Roman" charset="0"/>
                <a:cs typeface="Times New Roman" charset="0"/>
              </a:rPr>
              <a:t> 1</a:t>
            </a:r>
            <a:r>
              <a:rPr lang="en-US" sz="2400" dirty="0"/>
              <a:t> vector of intrinsic growth rates</a:t>
            </a:r>
            <a:endParaRPr lang="en-US" sz="2400" i="1" dirty="0">
              <a:latin typeface="Times New Roman" charset="0"/>
              <a:cs typeface="Times New Roman" charset="0"/>
            </a:endParaRPr>
          </a:p>
          <a:p>
            <a:pPr>
              <a:spcAft>
                <a:spcPts val="1200"/>
              </a:spcAft>
            </a:pPr>
            <a:r>
              <a:rPr lang="en-US" sz="2400" b="1" dirty="0">
                <a:latin typeface="Times New Roman" charset="0"/>
                <a:cs typeface="Times New Roman" charset="0"/>
              </a:rPr>
              <a:t>B</a:t>
            </a:r>
            <a:r>
              <a:rPr lang="en-US" sz="2400" dirty="0"/>
              <a:t> is </a:t>
            </a:r>
            <a:r>
              <a:rPr lang="en-US" sz="2400" i="1" dirty="0">
                <a:latin typeface="Times New Roman" charset="0"/>
                <a:cs typeface="Times New Roman" charset="0"/>
              </a:rPr>
              <a:t>p</a:t>
            </a:r>
            <a:r>
              <a:rPr lang="en-US" sz="2400" dirty="0">
                <a:latin typeface="Times New Roman" charset="0"/>
                <a:cs typeface="Times New Roman" charset="0"/>
              </a:rPr>
              <a:t> </a:t>
            </a:r>
            <a:r>
              <a:rPr lang="en-US" sz="2400" dirty="0">
                <a:cs typeface="Times New Roman" charset="0"/>
              </a:rPr>
              <a:t>x</a:t>
            </a:r>
            <a:r>
              <a:rPr lang="en-US" sz="2400" dirty="0">
                <a:latin typeface="Times New Roman" charset="0"/>
                <a:cs typeface="Times New Roman" charset="0"/>
              </a:rPr>
              <a:t> </a:t>
            </a:r>
            <a:r>
              <a:rPr lang="en-US" sz="2400" i="1" dirty="0">
                <a:latin typeface="Times New Roman" charset="0"/>
                <a:cs typeface="Times New Roman" charset="0"/>
              </a:rPr>
              <a:t>p</a:t>
            </a:r>
            <a:r>
              <a:rPr lang="en-US" sz="2400" dirty="0"/>
              <a:t> matrix of density-dependent effects</a:t>
            </a:r>
            <a:endParaRPr lang="en-US" sz="2400" i="1" dirty="0">
              <a:latin typeface="Times New Roman" charset="0"/>
              <a:cs typeface="Times New Roman" charset="0"/>
            </a:endParaRPr>
          </a:p>
          <a:p>
            <a:pPr>
              <a:spcAft>
                <a:spcPts val="1200"/>
              </a:spcAft>
            </a:pPr>
            <a:r>
              <a:rPr lang="en-US" sz="2400" b="1" dirty="0">
                <a:latin typeface="Times New Roman" charset="0"/>
                <a:cs typeface="Times New Roman" charset="0"/>
              </a:rPr>
              <a:t>x</a:t>
            </a:r>
            <a:r>
              <a:rPr lang="en-US" sz="2400" i="1" baseline="-25000" dirty="0">
                <a:latin typeface="Times New Roman" charset="0"/>
                <a:cs typeface="Times New Roman" charset="0"/>
              </a:rPr>
              <a:t>t</a:t>
            </a:r>
            <a:r>
              <a:rPr lang="en-US" sz="2400" baseline="-25000" dirty="0">
                <a:latin typeface="Times New Roman" charset="0"/>
                <a:cs typeface="Times New Roman" charset="0"/>
              </a:rPr>
              <a:t>-1</a:t>
            </a:r>
            <a:r>
              <a:rPr lang="en-US" sz="2400" dirty="0"/>
              <a:t> is </a:t>
            </a:r>
            <a:r>
              <a:rPr lang="en-US" sz="2400" i="1" dirty="0">
                <a:latin typeface="Times New Roman" charset="0"/>
                <a:cs typeface="Times New Roman" charset="0"/>
              </a:rPr>
              <a:t>p</a:t>
            </a:r>
            <a:r>
              <a:rPr lang="en-US" sz="2400" dirty="0">
                <a:latin typeface="Times New Roman" charset="0"/>
                <a:cs typeface="Times New Roman" charset="0"/>
              </a:rPr>
              <a:t> </a:t>
            </a:r>
            <a:r>
              <a:rPr lang="en-US" sz="2400" dirty="0">
                <a:cs typeface="Times New Roman" charset="0"/>
              </a:rPr>
              <a:t>x</a:t>
            </a:r>
            <a:r>
              <a:rPr lang="en-US" sz="2400" dirty="0">
                <a:latin typeface="Times New Roman" charset="0"/>
                <a:cs typeface="Times New Roman" charset="0"/>
              </a:rPr>
              <a:t> 1</a:t>
            </a:r>
            <a:r>
              <a:rPr lang="en-US" sz="2400" dirty="0"/>
              <a:t> vector of species abundance at time </a:t>
            </a:r>
            <a:r>
              <a:rPr lang="en-US" sz="2400" i="1" dirty="0">
                <a:latin typeface="Times New Roman" charset="0"/>
                <a:cs typeface="Times New Roman" charset="0"/>
              </a:rPr>
              <a:t>t</a:t>
            </a:r>
            <a:r>
              <a:rPr lang="en-US" sz="2400" dirty="0">
                <a:latin typeface="Times New Roman" charset="0"/>
                <a:cs typeface="Times New Roman" charset="0"/>
              </a:rPr>
              <a:t>-1</a:t>
            </a:r>
            <a:endParaRPr lang="en-US" sz="2400" i="1" dirty="0">
              <a:latin typeface="Times New Roman" charset="0"/>
              <a:cs typeface="Times New Roman" charset="0"/>
            </a:endParaRPr>
          </a:p>
          <a:p>
            <a:pPr>
              <a:spcAft>
                <a:spcPts val="1200"/>
              </a:spcAft>
            </a:pPr>
            <a:r>
              <a:rPr lang="en-US" sz="2400" b="1" dirty="0">
                <a:latin typeface="Times New Roman" charset="0"/>
                <a:cs typeface="Times New Roman" charset="0"/>
              </a:rPr>
              <a:t>C</a:t>
            </a:r>
            <a:r>
              <a:rPr lang="en-US" sz="2400" dirty="0"/>
              <a:t> is </a:t>
            </a:r>
            <a:r>
              <a:rPr lang="en-US" sz="2400" i="1" dirty="0">
                <a:latin typeface="Times New Roman" charset="0"/>
                <a:cs typeface="Times New Roman" charset="0"/>
              </a:rPr>
              <a:t>p</a:t>
            </a:r>
            <a:r>
              <a:rPr lang="en-US" sz="2400" dirty="0">
                <a:latin typeface="Times New Roman" charset="0"/>
                <a:cs typeface="Times New Roman" charset="0"/>
              </a:rPr>
              <a:t> </a:t>
            </a:r>
            <a:r>
              <a:rPr lang="en-US" sz="2400" dirty="0">
                <a:cs typeface="Times New Roman" charset="0"/>
              </a:rPr>
              <a:t>x</a:t>
            </a:r>
            <a:r>
              <a:rPr lang="en-US" sz="2400" dirty="0">
                <a:latin typeface="Times New Roman" charset="0"/>
                <a:cs typeface="Times New Roman" charset="0"/>
              </a:rPr>
              <a:t> </a:t>
            </a:r>
            <a:r>
              <a:rPr lang="en-US" sz="2400" i="1" dirty="0">
                <a:latin typeface="Times New Roman" charset="0"/>
                <a:cs typeface="Times New Roman" charset="0"/>
              </a:rPr>
              <a:t>q</a:t>
            </a:r>
            <a:r>
              <a:rPr lang="en-US" sz="2400" dirty="0"/>
              <a:t> matrix of covariate effects</a:t>
            </a:r>
            <a:endParaRPr lang="en-US" sz="2400" i="1" dirty="0">
              <a:latin typeface="Times New Roman" charset="0"/>
              <a:cs typeface="Times New Roman" charset="0"/>
            </a:endParaRPr>
          </a:p>
          <a:p>
            <a:pPr>
              <a:spcAft>
                <a:spcPts val="1200"/>
              </a:spcAft>
            </a:pPr>
            <a:r>
              <a:rPr lang="en-US" sz="2400" b="1" dirty="0" err="1">
                <a:latin typeface="Times New Roman" charset="0"/>
                <a:cs typeface="Times New Roman" charset="0"/>
              </a:rPr>
              <a:t>c</a:t>
            </a:r>
            <a:r>
              <a:rPr lang="en-US" sz="2400" i="1" baseline="-25000" dirty="0" err="1">
                <a:latin typeface="Times New Roman" charset="0"/>
                <a:cs typeface="Times New Roman" charset="0"/>
              </a:rPr>
              <a:t>t</a:t>
            </a:r>
            <a:r>
              <a:rPr lang="en-US" sz="2400" dirty="0"/>
              <a:t> is </a:t>
            </a:r>
            <a:r>
              <a:rPr lang="en-US" sz="2400" i="1" dirty="0">
                <a:latin typeface="Times New Roman" charset="0"/>
                <a:cs typeface="Times New Roman" charset="0"/>
              </a:rPr>
              <a:t>q</a:t>
            </a:r>
            <a:r>
              <a:rPr lang="en-US" sz="2400" dirty="0">
                <a:latin typeface="Times New Roman" charset="0"/>
                <a:cs typeface="Times New Roman" charset="0"/>
              </a:rPr>
              <a:t> </a:t>
            </a:r>
            <a:r>
              <a:rPr lang="en-US" sz="2400" dirty="0">
                <a:cs typeface="Times New Roman" charset="0"/>
              </a:rPr>
              <a:t>x</a:t>
            </a:r>
            <a:r>
              <a:rPr lang="en-US" sz="2400" dirty="0">
                <a:latin typeface="Times New Roman" charset="0"/>
                <a:cs typeface="Times New Roman" charset="0"/>
              </a:rPr>
              <a:t> 1</a:t>
            </a:r>
            <a:r>
              <a:rPr lang="en-US" sz="2400" dirty="0"/>
              <a:t> vector of covariate values at time </a:t>
            </a:r>
            <a:r>
              <a:rPr lang="en-US" sz="2400" i="1" dirty="0">
                <a:latin typeface="Times New Roman" charset="0"/>
                <a:cs typeface="Times New Roman" charset="0"/>
              </a:rPr>
              <a:t>t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327025" y="1119188"/>
            <a:ext cx="8489950" cy="44450"/>
          </a:xfrm>
          <a:prstGeom prst="rect">
            <a:avLst/>
          </a:prstGeom>
          <a:gradFill rotWithShape="1">
            <a:gsLst>
              <a:gs pos="0">
                <a:srgbClr val="9AB5E4"/>
              </a:gs>
              <a:gs pos="50000">
                <a:srgbClr val="C2D1ED"/>
              </a:gs>
              <a:gs pos="100000">
                <a:srgbClr val="E1E8F5"/>
              </a:gs>
            </a:gsLst>
            <a:lin ang="0" scaled="1"/>
          </a:gradFill>
          <a:ln w="25400">
            <a:noFill/>
            <a:miter lim="800000"/>
            <a:headEnd/>
            <a:tailEnd/>
          </a:ln>
          <a:effectLst>
            <a:outerShdw blurRad="63500" dist="38100" dir="2700000" algn="tl" rotWithShape="0">
              <a:srgbClr val="000000">
                <a:alpha val="39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003367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2000"/>
            <a:lum/>
          </a:blip>
          <a:srcRect/>
          <a:stretch>
            <a:fillRect l="-40000" r="-4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ext Box 2"/>
          <p:cNvSpPr txBox="1">
            <a:spLocks noChangeArrowheads="1"/>
          </p:cNvSpPr>
          <p:nvPr/>
        </p:nvSpPr>
        <p:spPr bwMode="auto">
          <a:xfrm>
            <a:off x="913961" y="577005"/>
            <a:ext cx="7347246" cy="19389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21" tIns="45710" rIns="91421" bIns="45710">
            <a:prstTxWarp prst="textNoShape">
              <a:avLst/>
            </a:prstTxWarp>
            <a:spAutoFit/>
          </a:bodyPr>
          <a:lstStyle/>
          <a:p>
            <a:r>
              <a:rPr lang="en-US" sz="4000" dirty="0">
                <a:latin typeface="Calibri" charset="0"/>
              </a:rPr>
              <a:t>Estimating changes in species interactions &amp; community stability in a kelp forest ecosystem</a:t>
            </a:r>
          </a:p>
        </p:txBody>
      </p:sp>
      <p:sp>
        <p:nvSpPr>
          <p:cNvPr id="17411" name="Text Box 3"/>
          <p:cNvSpPr txBox="1">
            <a:spLocks noChangeArrowheads="1"/>
          </p:cNvSpPr>
          <p:nvPr/>
        </p:nvSpPr>
        <p:spPr bwMode="auto">
          <a:xfrm>
            <a:off x="1000458" y="4958370"/>
            <a:ext cx="7347246" cy="16619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21" tIns="45710" rIns="91421" bIns="45710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latin typeface="Calibri" charset="0"/>
              </a:rPr>
              <a:t>Mark </a:t>
            </a:r>
            <a:r>
              <a:rPr lang="en-US" sz="2400" dirty="0" err="1">
                <a:latin typeface="Calibri" charset="0"/>
              </a:rPr>
              <a:t>Scheuerell</a:t>
            </a:r>
            <a:r>
              <a:rPr lang="en-US" sz="2400" dirty="0">
                <a:latin typeface="Calibri" charset="0"/>
              </a:rPr>
              <a:t> </a:t>
            </a:r>
            <a:r>
              <a:rPr lang="en-US" i="1" dirty="0">
                <a:latin typeface="Calibri" charset="0"/>
              </a:rPr>
              <a:t>NOAA Northwest Fisheries Science Center</a:t>
            </a:r>
          </a:p>
          <a:p>
            <a:pPr>
              <a:spcBef>
                <a:spcPts val="1800"/>
              </a:spcBef>
            </a:pPr>
            <a:r>
              <a:rPr lang="en-US" sz="2400" dirty="0">
                <a:latin typeface="Calibri" charset="0"/>
              </a:rPr>
              <a:t>Eric Ward </a:t>
            </a:r>
            <a:r>
              <a:rPr lang="en-US" i="1" dirty="0">
                <a:latin typeface="Calibri" charset="0"/>
              </a:rPr>
              <a:t>NOAA Northwest Fisheries Science Center</a:t>
            </a:r>
          </a:p>
          <a:p>
            <a:pPr>
              <a:spcBef>
                <a:spcPts val="1800"/>
              </a:spcBef>
            </a:pPr>
            <a:r>
              <a:rPr lang="en-US" sz="2400" dirty="0">
                <a:latin typeface="Calibri" charset="0"/>
              </a:rPr>
              <a:t>Steve Katz </a:t>
            </a:r>
            <a:r>
              <a:rPr lang="en-US" i="1" dirty="0">
                <a:latin typeface="Calibri" charset="0"/>
              </a:rPr>
              <a:t>Washington State University</a:t>
            </a:r>
          </a:p>
        </p:txBody>
      </p:sp>
    </p:spTree>
    <p:extLst>
      <p:ext uri="{BB962C8B-B14F-4D97-AF65-F5344CB8AC3E}">
        <p14:creationId xmlns:p14="http://schemas.microsoft.com/office/powerpoint/2010/main" val="29585909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005840"/>
          </a:xfrm>
          <a:ln>
            <a:noFill/>
          </a:ln>
        </p:spPr>
        <p:txBody>
          <a:bodyPr>
            <a:normAutofit/>
          </a:bodyPr>
          <a:lstStyle/>
          <a:p>
            <a:pPr marL="342870" algn="l"/>
            <a:r>
              <a:rPr lang="en-US" sz="4000" dirty="0">
                <a:solidFill>
                  <a:schemeClr val="tx2"/>
                </a:solidFill>
              </a:rPr>
              <a:t>Acknowledgments</a:t>
            </a: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419320" y="1609970"/>
            <a:ext cx="5622824" cy="2123650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32" tIns="45716" rIns="91432" bIns="45716" anchor="t" anchorCtr="0">
            <a:spAutoFit/>
          </a:bodyPr>
          <a:lstStyle/>
          <a:p>
            <a:pPr marL="287312" indent="-287312">
              <a:spcAft>
                <a:spcPts val="1200"/>
              </a:spcAft>
              <a:buFont typeface="Arial"/>
              <a:buChar char="•"/>
              <a:defRPr/>
            </a:pPr>
            <a:r>
              <a:rPr lang="en-US" sz="2800" dirty="0">
                <a:solidFill>
                  <a:schemeClr val="tx1"/>
                </a:solidFill>
              </a:rPr>
              <a:t>United States taxpayers</a:t>
            </a:r>
          </a:p>
          <a:p>
            <a:pPr marL="287312" indent="-287312">
              <a:spcAft>
                <a:spcPts val="1200"/>
              </a:spcAft>
              <a:buFont typeface="Arial"/>
              <a:buChar char="•"/>
              <a:defRPr/>
            </a:pPr>
            <a:r>
              <a:rPr lang="en-US" sz="2800" dirty="0">
                <a:solidFill>
                  <a:schemeClr val="tx1"/>
                </a:solidFill>
              </a:rPr>
              <a:t>Eli Holmes, Jim Thorson, Eric </a:t>
            </a:r>
            <a:r>
              <a:rPr lang="en-US" sz="2800" dirty="0" err="1">
                <a:solidFill>
                  <a:schemeClr val="tx1"/>
                </a:solidFill>
              </a:rPr>
              <a:t>Buhle</a:t>
            </a:r>
            <a:endParaRPr lang="en-US" sz="2800" dirty="0">
              <a:solidFill>
                <a:schemeClr val="tx1"/>
              </a:solidFill>
            </a:endParaRPr>
          </a:p>
          <a:p>
            <a:pPr marL="287312" indent="-287312">
              <a:spcAft>
                <a:spcPts val="1200"/>
              </a:spcAft>
              <a:buFont typeface="Arial"/>
              <a:buChar char="•"/>
              <a:defRPr/>
            </a:pPr>
            <a:r>
              <a:rPr lang="en-US" sz="2800" dirty="0">
                <a:solidFill>
                  <a:schemeClr val="tx1"/>
                </a:solidFill>
              </a:rPr>
              <a:t>Lots of other students, post-docs &amp; unsuspecting colleagues</a:t>
            </a:r>
          </a:p>
        </p:txBody>
      </p:sp>
    </p:spTree>
    <p:extLst>
      <p:ext uri="{BB962C8B-B14F-4D97-AF65-F5344CB8AC3E}">
        <p14:creationId xmlns:p14="http://schemas.microsoft.com/office/powerpoint/2010/main" val="20124728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005840"/>
          </a:xfrm>
          <a:ln>
            <a:noFill/>
          </a:ln>
        </p:spPr>
        <p:txBody>
          <a:bodyPr>
            <a:normAutofit/>
          </a:bodyPr>
          <a:lstStyle/>
          <a:p>
            <a:pPr marL="342870" algn="l"/>
            <a:r>
              <a:rPr lang="en-US" sz="4000" dirty="0">
                <a:solidFill>
                  <a:schemeClr val="tx2"/>
                </a:solidFill>
              </a:rPr>
              <a:t>Kelp forest ecosystems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465017" y="6519446"/>
            <a:ext cx="3678983" cy="338546"/>
          </a:xfrm>
          <a:prstGeom prst="rect">
            <a:avLst/>
          </a:prstGeom>
          <a:noFill/>
        </p:spPr>
        <p:txBody>
          <a:bodyPr wrap="none" lIns="91432" tIns="45716" rIns="91432" bIns="45716">
            <a:spAutoFit/>
          </a:bodyPr>
          <a:lstStyle/>
          <a:p>
            <a:pPr algn="r">
              <a:defRPr/>
            </a:pPr>
            <a:r>
              <a:rPr lang="en-US" sz="16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Images courtesy of Google &amp; </a:t>
            </a:r>
            <a:r>
              <a:rPr lang="en-US" sz="1600" i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ImageQuilts</a:t>
            </a:r>
            <a:endParaRPr lang="en-US" sz="1600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0" name="Picture 9" descr="ImageQuilt 2014-14-05 at 2.44.01 PM.png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54"/>
          <a:stretch/>
        </p:blipFill>
        <p:spPr>
          <a:xfrm>
            <a:off x="801383" y="1549310"/>
            <a:ext cx="7541235" cy="456956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233829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005840"/>
          </a:xfrm>
          <a:ln>
            <a:noFill/>
          </a:ln>
        </p:spPr>
        <p:txBody>
          <a:bodyPr>
            <a:normAutofit/>
          </a:bodyPr>
          <a:lstStyle/>
          <a:p>
            <a:pPr marL="342870" algn="l"/>
            <a:r>
              <a:rPr lang="en-US" sz="4000" dirty="0">
                <a:solidFill>
                  <a:schemeClr val="tx2"/>
                </a:solidFill>
              </a:rPr>
              <a:t>Conventional wisdom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1791432" y="1496813"/>
            <a:ext cx="4345935" cy="4789103"/>
            <a:chOff x="355038" y="1537310"/>
            <a:chExt cx="4345935" cy="4789103"/>
          </a:xfrm>
        </p:grpSpPr>
        <p:grpSp>
          <p:nvGrpSpPr>
            <p:cNvPr id="8" name="Group 7"/>
            <p:cNvGrpSpPr/>
            <p:nvPr/>
          </p:nvGrpSpPr>
          <p:grpSpPr>
            <a:xfrm rot="2700000">
              <a:off x="1359558" y="1756538"/>
              <a:ext cx="2336896" cy="4345935"/>
              <a:chOff x="4003994" y="2512065"/>
              <a:chExt cx="2336896" cy="4345935"/>
            </a:xfrm>
            <a:gradFill flip="none" rotWithShape="1">
              <a:gsLst>
                <a:gs pos="0">
                  <a:schemeClr val="accent6">
                    <a:lumMod val="75000"/>
                  </a:schemeClr>
                </a:gs>
                <a:gs pos="100000">
                  <a:schemeClr val="accent3">
                    <a:lumMod val="75000"/>
                  </a:schemeClr>
                </a:gs>
                <a:gs pos="50000">
                  <a:schemeClr val="accent5"/>
                </a:gs>
              </a:gsLst>
              <a:lin ang="1800000" scaled="0"/>
              <a:tileRect/>
            </a:gradFill>
          </p:grpSpPr>
          <p:grpSp>
            <p:nvGrpSpPr>
              <p:cNvPr id="15" name="Group 14"/>
              <p:cNvGrpSpPr/>
              <p:nvPr/>
            </p:nvGrpSpPr>
            <p:grpSpPr>
              <a:xfrm rot="18900000">
                <a:off x="4003994" y="2512065"/>
                <a:ext cx="911484" cy="2923309"/>
                <a:chOff x="2347037" y="916235"/>
                <a:chExt cx="1125250" cy="3608899"/>
              </a:xfrm>
              <a:grpFill/>
            </p:grpSpPr>
            <p:sp>
              <p:nvSpPr>
                <p:cNvPr id="19" name="Teardrop 18"/>
                <p:cNvSpPr/>
                <p:nvPr/>
              </p:nvSpPr>
              <p:spPr>
                <a:xfrm rot="18900000">
                  <a:off x="2347037" y="3399884"/>
                  <a:ext cx="1125250" cy="1125250"/>
                </a:xfrm>
                <a:prstGeom prst="teardrop">
                  <a:avLst>
                    <a:gd name="adj" fmla="val 200000"/>
                  </a:avLst>
                </a:prstGeom>
                <a:grp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" name="Teardrop 20"/>
                <p:cNvSpPr/>
                <p:nvPr/>
              </p:nvSpPr>
              <p:spPr>
                <a:xfrm rot="2700000" flipV="1">
                  <a:off x="2347037" y="916235"/>
                  <a:ext cx="1125250" cy="1125250"/>
                </a:xfrm>
                <a:prstGeom prst="teardrop">
                  <a:avLst>
                    <a:gd name="adj" fmla="val 200000"/>
                  </a:avLst>
                </a:prstGeom>
                <a:grp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6" name="Group 15"/>
              <p:cNvGrpSpPr/>
              <p:nvPr/>
            </p:nvGrpSpPr>
            <p:grpSpPr>
              <a:xfrm rot="18900000">
                <a:off x="5429406" y="3934691"/>
                <a:ext cx="911484" cy="2923309"/>
                <a:chOff x="2347037" y="916235"/>
                <a:chExt cx="1125250" cy="3608899"/>
              </a:xfrm>
              <a:grpFill/>
            </p:grpSpPr>
            <p:sp>
              <p:nvSpPr>
                <p:cNvPr id="17" name="Teardrop 16"/>
                <p:cNvSpPr/>
                <p:nvPr/>
              </p:nvSpPr>
              <p:spPr>
                <a:xfrm rot="18900000">
                  <a:off x="2347037" y="3399884"/>
                  <a:ext cx="1125250" cy="1125250"/>
                </a:xfrm>
                <a:prstGeom prst="teardrop">
                  <a:avLst>
                    <a:gd name="adj" fmla="val 200000"/>
                  </a:avLst>
                </a:prstGeom>
                <a:grp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" name="Teardrop 17"/>
                <p:cNvSpPr/>
                <p:nvPr/>
              </p:nvSpPr>
              <p:spPr>
                <a:xfrm rot="2700000" flipV="1">
                  <a:off x="2347037" y="916235"/>
                  <a:ext cx="1125250" cy="1125250"/>
                </a:xfrm>
                <a:prstGeom prst="teardrop">
                  <a:avLst>
                    <a:gd name="adj" fmla="val 200000"/>
                  </a:avLst>
                </a:prstGeom>
                <a:grp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9" name="Oval 8"/>
            <p:cNvSpPr>
              <a:spLocks noChangeAspect="1"/>
            </p:cNvSpPr>
            <p:nvPr/>
          </p:nvSpPr>
          <p:spPr>
            <a:xfrm>
              <a:off x="2142375" y="1537310"/>
              <a:ext cx="765200" cy="7652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2076858" y="1742731"/>
              <a:ext cx="896235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/>
                <a:t>Otters</a:t>
              </a:r>
            </a:p>
          </p:txBody>
        </p:sp>
        <p:sp>
          <p:nvSpPr>
            <p:cNvPr id="11" name="Oval 10"/>
            <p:cNvSpPr>
              <a:spLocks noChangeAspect="1"/>
            </p:cNvSpPr>
            <p:nvPr/>
          </p:nvSpPr>
          <p:spPr>
            <a:xfrm>
              <a:off x="2142375" y="3549261"/>
              <a:ext cx="765200" cy="7652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076858" y="3762600"/>
              <a:ext cx="896235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/>
                <a:t>Urchins</a:t>
              </a:r>
            </a:p>
          </p:txBody>
        </p:sp>
        <p:sp>
          <p:nvSpPr>
            <p:cNvPr id="13" name="Oval 12"/>
            <p:cNvSpPr>
              <a:spLocks noChangeAspect="1"/>
            </p:cNvSpPr>
            <p:nvPr/>
          </p:nvSpPr>
          <p:spPr>
            <a:xfrm>
              <a:off x="2142375" y="5561213"/>
              <a:ext cx="765200" cy="7652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076858" y="5774552"/>
              <a:ext cx="896235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/>
                <a:t>Kelps</a:t>
              </a:r>
            </a:p>
          </p:txBody>
        </p:sp>
      </p:grpSp>
      <p:pic>
        <p:nvPicPr>
          <p:cNvPr id="31" name="Picture 30" descr="Sea_Urchins_site_001_Robert_Schwemmer.jpg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388"/>
          <a:stretch/>
        </p:blipFill>
        <p:spPr>
          <a:xfrm>
            <a:off x="299497" y="2714682"/>
            <a:ext cx="2839354" cy="228523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8636743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005840"/>
          </a:xfrm>
          <a:ln>
            <a:noFill/>
          </a:ln>
        </p:spPr>
        <p:txBody>
          <a:bodyPr>
            <a:normAutofit/>
          </a:bodyPr>
          <a:lstStyle/>
          <a:p>
            <a:pPr marL="342870" algn="l"/>
            <a:r>
              <a:rPr lang="en-US" sz="4000" dirty="0">
                <a:solidFill>
                  <a:schemeClr val="tx2"/>
                </a:solidFill>
              </a:rPr>
              <a:t>Conventional wisdom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531226" y="6519446"/>
            <a:ext cx="3612775" cy="338554"/>
          </a:xfrm>
          <a:prstGeom prst="rect">
            <a:avLst/>
          </a:prstGeom>
          <a:noFill/>
        </p:spPr>
        <p:txBody>
          <a:bodyPr wrap="none" lIns="91432" tIns="45716" rIns="91432" bIns="45716">
            <a:spAutoFit/>
          </a:bodyPr>
          <a:lstStyle/>
          <a:p>
            <a:pPr algn="r">
              <a:defRPr/>
            </a:pPr>
            <a:r>
              <a:rPr lang="en-US" sz="16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Images courtesy of R </a:t>
            </a:r>
            <a:r>
              <a:rPr lang="en-US" sz="1600" i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Schwemmer</a:t>
            </a:r>
            <a:r>
              <a:rPr lang="en-US" sz="16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&amp; NPS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1791432" y="1496813"/>
            <a:ext cx="4345935" cy="4789103"/>
            <a:chOff x="355038" y="1537310"/>
            <a:chExt cx="4345935" cy="4789103"/>
          </a:xfrm>
        </p:grpSpPr>
        <p:grpSp>
          <p:nvGrpSpPr>
            <p:cNvPr id="8" name="Group 7"/>
            <p:cNvGrpSpPr/>
            <p:nvPr/>
          </p:nvGrpSpPr>
          <p:grpSpPr>
            <a:xfrm rot="2700000">
              <a:off x="1359558" y="1756538"/>
              <a:ext cx="2336896" cy="4345935"/>
              <a:chOff x="4003994" y="2512065"/>
              <a:chExt cx="2336896" cy="4345935"/>
            </a:xfrm>
            <a:gradFill flip="none" rotWithShape="1">
              <a:gsLst>
                <a:gs pos="0">
                  <a:schemeClr val="accent6">
                    <a:lumMod val="75000"/>
                  </a:schemeClr>
                </a:gs>
                <a:gs pos="100000">
                  <a:schemeClr val="accent3">
                    <a:lumMod val="75000"/>
                  </a:schemeClr>
                </a:gs>
                <a:gs pos="50000">
                  <a:schemeClr val="accent5"/>
                </a:gs>
              </a:gsLst>
              <a:lin ang="1800000" scaled="0"/>
              <a:tileRect/>
            </a:gradFill>
          </p:grpSpPr>
          <p:grpSp>
            <p:nvGrpSpPr>
              <p:cNvPr id="15" name="Group 14"/>
              <p:cNvGrpSpPr/>
              <p:nvPr/>
            </p:nvGrpSpPr>
            <p:grpSpPr>
              <a:xfrm rot="18900000">
                <a:off x="4003994" y="2512065"/>
                <a:ext cx="911484" cy="2923309"/>
                <a:chOff x="2347037" y="916235"/>
                <a:chExt cx="1125250" cy="3608899"/>
              </a:xfrm>
              <a:grpFill/>
            </p:grpSpPr>
            <p:sp>
              <p:nvSpPr>
                <p:cNvPr id="19" name="Teardrop 18"/>
                <p:cNvSpPr/>
                <p:nvPr/>
              </p:nvSpPr>
              <p:spPr>
                <a:xfrm rot="18900000">
                  <a:off x="2347037" y="3399884"/>
                  <a:ext cx="1125250" cy="1125250"/>
                </a:xfrm>
                <a:prstGeom prst="teardrop">
                  <a:avLst>
                    <a:gd name="adj" fmla="val 200000"/>
                  </a:avLst>
                </a:prstGeom>
                <a:grp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" name="Teardrop 20"/>
                <p:cNvSpPr/>
                <p:nvPr/>
              </p:nvSpPr>
              <p:spPr>
                <a:xfrm rot="2700000" flipV="1">
                  <a:off x="2347037" y="916235"/>
                  <a:ext cx="1125250" cy="1125250"/>
                </a:xfrm>
                <a:prstGeom prst="teardrop">
                  <a:avLst>
                    <a:gd name="adj" fmla="val 200000"/>
                  </a:avLst>
                </a:prstGeom>
                <a:grp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6" name="Group 15"/>
              <p:cNvGrpSpPr/>
              <p:nvPr/>
            </p:nvGrpSpPr>
            <p:grpSpPr>
              <a:xfrm rot="18900000">
                <a:off x="5429406" y="3934691"/>
                <a:ext cx="911484" cy="2923309"/>
                <a:chOff x="2347037" y="916235"/>
                <a:chExt cx="1125250" cy="3608899"/>
              </a:xfrm>
              <a:grpFill/>
            </p:grpSpPr>
            <p:sp>
              <p:nvSpPr>
                <p:cNvPr id="17" name="Teardrop 16"/>
                <p:cNvSpPr/>
                <p:nvPr/>
              </p:nvSpPr>
              <p:spPr>
                <a:xfrm rot="18900000">
                  <a:off x="2347037" y="3399884"/>
                  <a:ext cx="1125250" cy="1125250"/>
                </a:xfrm>
                <a:prstGeom prst="teardrop">
                  <a:avLst>
                    <a:gd name="adj" fmla="val 200000"/>
                  </a:avLst>
                </a:prstGeom>
                <a:grp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" name="Teardrop 17"/>
                <p:cNvSpPr/>
                <p:nvPr/>
              </p:nvSpPr>
              <p:spPr>
                <a:xfrm rot="2700000" flipV="1">
                  <a:off x="2347037" y="916235"/>
                  <a:ext cx="1125250" cy="1125250"/>
                </a:xfrm>
                <a:prstGeom prst="teardrop">
                  <a:avLst>
                    <a:gd name="adj" fmla="val 200000"/>
                  </a:avLst>
                </a:prstGeom>
                <a:grp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9" name="Oval 8"/>
            <p:cNvSpPr>
              <a:spLocks noChangeAspect="1"/>
            </p:cNvSpPr>
            <p:nvPr/>
          </p:nvSpPr>
          <p:spPr>
            <a:xfrm>
              <a:off x="2142375" y="1537310"/>
              <a:ext cx="765200" cy="7652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2076858" y="1742731"/>
              <a:ext cx="896235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/>
                <a:t>Otters</a:t>
              </a:r>
            </a:p>
          </p:txBody>
        </p:sp>
        <p:sp>
          <p:nvSpPr>
            <p:cNvPr id="11" name="Oval 10"/>
            <p:cNvSpPr>
              <a:spLocks noChangeAspect="1"/>
            </p:cNvSpPr>
            <p:nvPr/>
          </p:nvSpPr>
          <p:spPr>
            <a:xfrm>
              <a:off x="2142375" y="3549261"/>
              <a:ext cx="765200" cy="7652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076858" y="3762600"/>
              <a:ext cx="896235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/>
                <a:t>Urchins</a:t>
              </a:r>
            </a:p>
          </p:txBody>
        </p:sp>
        <p:sp>
          <p:nvSpPr>
            <p:cNvPr id="13" name="Oval 12"/>
            <p:cNvSpPr>
              <a:spLocks noChangeAspect="1"/>
            </p:cNvSpPr>
            <p:nvPr/>
          </p:nvSpPr>
          <p:spPr>
            <a:xfrm>
              <a:off x="2142375" y="5561213"/>
              <a:ext cx="765200" cy="7652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076858" y="5774552"/>
              <a:ext cx="896235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/>
                <a:t>Kelps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4722418" y="3434285"/>
            <a:ext cx="911484" cy="2923309"/>
            <a:chOff x="6308850" y="3394096"/>
            <a:chExt cx="911484" cy="2923309"/>
          </a:xfrm>
        </p:grpSpPr>
        <p:grpSp>
          <p:nvGrpSpPr>
            <p:cNvPr id="23" name="Group 22"/>
            <p:cNvGrpSpPr/>
            <p:nvPr/>
          </p:nvGrpSpPr>
          <p:grpSpPr>
            <a:xfrm>
              <a:off x="6308850" y="3394096"/>
              <a:ext cx="911484" cy="2923309"/>
              <a:chOff x="2347037" y="916235"/>
              <a:chExt cx="1125250" cy="3608899"/>
            </a:xfrm>
            <a:gradFill flip="none" rotWithShape="1">
              <a:gsLst>
                <a:gs pos="0">
                  <a:schemeClr val="accent5"/>
                </a:gs>
                <a:gs pos="100000">
                  <a:schemeClr val="accent3">
                    <a:lumMod val="75000"/>
                  </a:schemeClr>
                </a:gs>
              </a:gsLst>
              <a:lin ang="4200000" scaled="0"/>
              <a:tileRect/>
            </a:gradFill>
          </p:grpSpPr>
          <p:sp>
            <p:nvSpPr>
              <p:cNvPr id="28" name="Teardrop 27"/>
              <p:cNvSpPr/>
              <p:nvPr/>
            </p:nvSpPr>
            <p:spPr>
              <a:xfrm rot="18900000">
                <a:off x="2347037" y="3399884"/>
                <a:ext cx="1125250" cy="1125250"/>
              </a:xfrm>
              <a:prstGeom prst="teardrop">
                <a:avLst>
                  <a:gd name="adj" fmla="val 200000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Teardrop 28"/>
              <p:cNvSpPr/>
              <p:nvPr/>
            </p:nvSpPr>
            <p:spPr>
              <a:xfrm rot="2700000" flipV="1">
                <a:off x="2347037" y="916235"/>
                <a:ext cx="1125250" cy="1125250"/>
              </a:xfrm>
              <a:prstGeom prst="teardrop">
                <a:avLst>
                  <a:gd name="adj" fmla="val 200000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4" name="Oval 23"/>
            <p:cNvSpPr>
              <a:spLocks noChangeAspect="1"/>
            </p:cNvSpPr>
            <p:nvPr/>
          </p:nvSpPr>
          <p:spPr>
            <a:xfrm>
              <a:off x="6377976" y="3468573"/>
              <a:ext cx="765200" cy="7652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6312459" y="3681912"/>
              <a:ext cx="896235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/>
                <a:t>Urchins</a:t>
              </a:r>
            </a:p>
          </p:txBody>
        </p:sp>
        <p:sp>
          <p:nvSpPr>
            <p:cNvPr id="26" name="Oval 25"/>
            <p:cNvSpPr>
              <a:spLocks noChangeAspect="1"/>
            </p:cNvSpPr>
            <p:nvPr/>
          </p:nvSpPr>
          <p:spPr>
            <a:xfrm>
              <a:off x="6377976" y="5480525"/>
              <a:ext cx="765200" cy="7652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6312459" y="5693864"/>
              <a:ext cx="896235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/>
                <a:t>Kelps</a:t>
              </a:r>
            </a:p>
          </p:txBody>
        </p:sp>
      </p:grpSp>
      <p:pic>
        <p:nvPicPr>
          <p:cNvPr id="30" name="Picture 29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68377" y="2714296"/>
            <a:ext cx="2848598" cy="2286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1" name="Picture 30" descr="Sea_Urchins_site_001_Robert_Schwemmer.jpg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388"/>
          <a:stretch/>
        </p:blipFill>
        <p:spPr>
          <a:xfrm>
            <a:off x="299497" y="2714682"/>
            <a:ext cx="2839354" cy="228523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2475979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foodweb_v5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03794" y="429507"/>
            <a:ext cx="6374192" cy="602007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296577" y="6280302"/>
            <a:ext cx="2847423" cy="338554"/>
          </a:xfrm>
          <a:prstGeom prst="rect">
            <a:avLst/>
          </a:prstGeom>
          <a:noFill/>
        </p:spPr>
        <p:txBody>
          <a:bodyPr wrap="square" lIns="91432" tIns="45716" rIns="91432" bIns="45716">
            <a:spAutoFit/>
          </a:bodyPr>
          <a:lstStyle/>
          <a:p>
            <a:pPr algn="r">
              <a:defRPr/>
            </a:pPr>
            <a:r>
              <a:rPr lang="en-US" sz="16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Artwork by Shannon Hennessey</a:t>
            </a:r>
          </a:p>
        </p:txBody>
      </p:sp>
    </p:spTree>
    <p:extLst>
      <p:ext uri="{BB962C8B-B14F-4D97-AF65-F5344CB8AC3E}">
        <p14:creationId xmlns:p14="http://schemas.microsoft.com/office/powerpoint/2010/main" val="17285328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005840"/>
          </a:xfrm>
          <a:ln>
            <a:noFill/>
          </a:ln>
        </p:spPr>
        <p:txBody>
          <a:bodyPr>
            <a:normAutofit/>
          </a:bodyPr>
          <a:lstStyle/>
          <a:p>
            <a:pPr marL="342870" algn="l"/>
            <a:r>
              <a:rPr lang="en-US" sz="4000" dirty="0">
                <a:solidFill>
                  <a:schemeClr val="tx2"/>
                </a:solidFill>
              </a:rPr>
              <a:t>Questions about the larger community</a:t>
            </a:r>
          </a:p>
        </p:txBody>
      </p:sp>
      <p:grpSp>
        <p:nvGrpSpPr>
          <p:cNvPr id="32" name="Group 31"/>
          <p:cNvGrpSpPr/>
          <p:nvPr/>
        </p:nvGrpSpPr>
        <p:grpSpPr>
          <a:xfrm>
            <a:off x="3509095" y="1464448"/>
            <a:ext cx="5481463" cy="5411249"/>
            <a:chOff x="1750100" y="1431315"/>
            <a:chExt cx="5564296" cy="5493021"/>
          </a:xfrm>
        </p:grpSpPr>
        <p:grpSp>
          <p:nvGrpSpPr>
            <p:cNvPr id="33" name="Group 32"/>
            <p:cNvGrpSpPr/>
            <p:nvPr/>
          </p:nvGrpSpPr>
          <p:grpSpPr>
            <a:xfrm>
              <a:off x="2463316" y="2078245"/>
              <a:ext cx="4851080" cy="4846091"/>
              <a:chOff x="1498779" y="1119188"/>
              <a:chExt cx="5899629" cy="5893562"/>
            </a:xfrm>
            <a:gradFill flip="none" rotWithShape="1">
              <a:gsLst>
                <a:gs pos="0">
                  <a:schemeClr val="accent3">
                    <a:lumMod val="75000"/>
                  </a:schemeClr>
                </a:gs>
                <a:gs pos="100000">
                  <a:schemeClr val="accent4"/>
                </a:gs>
                <a:gs pos="40000">
                  <a:schemeClr val="accent5"/>
                </a:gs>
                <a:gs pos="70000">
                  <a:schemeClr val="accent6">
                    <a:lumMod val="75000"/>
                  </a:schemeClr>
                </a:gs>
              </a:gsLst>
              <a:lin ang="16200000" scaled="0"/>
              <a:tileRect/>
            </a:gradFill>
          </p:grpSpPr>
          <p:grpSp>
            <p:nvGrpSpPr>
              <p:cNvPr id="49" name="Group 48"/>
              <p:cNvGrpSpPr/>
              <p:nvPr/>
            </p:nvGrpSpPr>
            <p:grpSpPr>
              <a:xfrm rot="18900000">
                <a:off x="1498779" y="1647583"/>
                <a:ext cx="1125250" cy="3608899"/>
                <a:chOff x="2347037" y="916235"/>
                <a:chExt cx="1125250" cy="3608899"/>
              </a:xfrm>
              <a:grpFill/>
            </p:grpSpPr>
            <p:sp>
              <p:nvSpPr>
                <p:cNvPr id="62" name="Teardrop 61"/>
                <p:cNvSpPr/>
                <p:nvPr/>
              </p:nvSpPr>
              <p:spPr>
                <a:xfrm rot="18900000">
                  <a:off x="2347037" y="3399884"/>
                  <a:ext cx="1125250" cy="1125250"/>
                </a:xfrm>
                <a:prstGeom prst="teardrop">
                  <a:avLst>
                    <a:gd name="adj" fmla="val 200000"/>
                  </a:avLst>
                </a:prstGeom>
                <a:grp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" name="Teardrop 62"/>
                <p:cNvSpPr/>
                <p:nvPr/>
              </p:nvSpPr>
              <p:spPr>
                <a:xfrm rot="2700000" flipV="1">
                  <a:off x="2347037" y="916235"/>
                  <a:ext cx="1125250" cy="1125250"/>
                </a:xfrm>
                <a:prstGeom prst="teardrop">
                  <a:avLst>
                    <a:gd name="adj" fmla="val 200000"/>
                  </a:avLst>
                </a:prstGeom>
                <a:grp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0" name="Group 49"/>
              <p:cNvGrpSpPr/>
              <p:nvPr/>
            </p:nvGrpSpPr>
            <p:grpSpPr>
              <a:xfrm rot="18900000">
                <a:off x="3268410" y="3403851"/>
                <a:ext cx="1125250" cy="3608899"/>
                <a:chOff x="2347037" y="916235"/>
                <a:chExt cx="1125250" cy="3608899"/>
              </a:xfrm>
              <a:grpFill/>
            </p:grpSpPr>
            <p:sp>
              <p:nvSpPr>
                <p:cNvPr id="60" name="Teardrop 59"/>
                <p:cNvSpPr/>
                <p:nvPr/>
              </p:nvSpPr>
              <p:spPr>
                <a:xfrm rot="18900000">
                  <a:off x="2347037" y="3399884"/>
                  <a:ext cx="1125250" cy="1125250"/>
                </a:xfrm>
                <a:prstGeom prst="teardrop">
                  <a:avLst>
                    <a:gd name="adj" fmla="val 200000"/>
                  </a:avLst>
                </a:prstGeom>
                <a:grp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" name="Teardrop 60"/>
                <p:cNvSpPr/>
                <p:nvPr/>
              </p:nvSpPr>
              <p:spPr>
                <a:xfrm rot="2700000" flipV="1">
                  <a:off x="2347037" y="916235"/>
                  <a:ext cx="1125250" cy="1125250"/>
                </a:xfrm>
                <a:prstGeom prst="teardrop">
                  <a:avLst>
                    <a:gd name="adj" fmla="val 200000"/>
                  </a:avLst>
                </a:prstGeom>
                <a:grp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1" name="Group 50"/>
              <p:cNvGrpSpPr/>
              <p:nvPr/>
            </p:nvGrpSpPr>
            <p:grpSpPr>
              <a:xfrm rot="2700000">
                <a:off x="3267864" y="1647583"/>
                <a:ext cx="1125250" cy="3608899"/>
                <a:chOff x="2347037" y="916235"/>
                <a:chExt cx="1125250" cy="3608899"/>
              </a:xfrm>
              <a:grpFill/>
            </p:grpSpPr>
            <p:sp>
              <p:nvSpPr>
                <p:cNvPr id="58" name="Teardrop 57"/>
                <p:cNvSpPr/>
                <p:nvPr/>
              </p:nvSpPr>
              <p:spPr>
                <a:xfrm rot="18900000">
                  <a:off x="2347037" y="3399884"/>
                  <a:ext cx="1125250" cy="1125250"/>
                </a:xfrm>
                <a:prstGeom prst="teardrop">
                  <a:avLst>
                    <a:gd name="adj" fmla="val 200000"/>
                  </a:avLst>
                </a:prstGeom>
                <a:grp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" name="Teardrop 58"/>
                <p:cNvSpPr/>
                <p:nvPr/>
              </p:nvSpPr>
              <p:spPr>
                <a:xfrm rot="2700000" flipV="1">
                  <a:off x="2347037" y="916235"/>
                  <a:ext cx="1125250" cy="1125250"/>
                </a:xfrm>
                <a:prstGeom prst="teardrop">
                  <a:avLst>
                    <a:gd name="adj" fmla="val 200000"/>
                  </a:avLst>
                </a:prstGeom>
                <a:grp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2" name="Group 51"/>
              <p:cNvGrpSpPr/>
              <p:nvPr/>
            </p:nvGrpSpPr>
            <p:grpSpPr>
              <a:xfrm rot="2700000">
                <a:off x="5031334" y="-122637"/>
                <a:ext cx="1125250" cy="3608899"/>
                <a:chOff x="2347037" y="916235"/>
                <a:chExt cx="1125250" cy="3608899"/>
              </a:xfrm>
              <a:grpFill/>
            </p:grpSpPr>
            <p:sp>
              <p:nvSpPr>
                <p:cNvPr id="56" name="Teardrop 55"/>
                <p:cNvSpPr/>
                <p:nvPr/>
              </p:nvSpPr>
              <p:spPr>
                <a:xfrm rot="18900000">
                  <a:off x="2347037" y="3399884"/>
                  <a:ext cx="1125250" cy="1125250"/>
                </a:xfrm>
                <a:prstGeom prst="teardrop">
                  <a:avLst>
                    <a:gd name="adj" fmla="val 200000"/>
                  </a:avLst>
                </a:prstGeom>
                <a:grp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" name="Teardrop 56"/>
                <p:cNvSpPr/>
                <p:nvPr/>
              </p:nvSpPr>
              <p:spPr>
                <a:xfrm rot="2700000" flipV="1">
                  <a:off x="2347037" y="916235"/>
                  <a:ext cx="1125250" cy="1125250"/>
                </a:xfrm>
                <a:prstGeom prst="teardrop">
                  <a:avLst>
                    <a:gd name="adj" fmla="val 200000"/>
                  </a:avLst>
                </a:prstGeom>
                <a:grp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3" name="Group 52"/>
              <p:cNvGrpSpPr/>
              <p:nvPr/>
            </p:nvGrpSpPr>
            <p:grpSpPr>
              <a:xfrm rot="2700000">
                <a:off x="5023247" y="3410003"/>
                <a:ext cx="1125250" cy="3608899"/>
                <a:chOff x="2347037" y="916235"/>
                <a:chExt cx="1125250" cy="3608899"/>
              </a:xfrm>
              <a:grpFill/>
            </p:grpSpPr>
            <p:sp>
              <p:nvSpPr>
                <p:cNvPr id="54" name="Teardrop 53"/>
                <p:cNvSpPr/>
                <p:nvPr/>
              </p:nvSpPr>
              <p:spPr>
                <a:xfrm rot="18900000">
                  <a:off x="2347037" y="3399884"/>
                  <a:ext cx="1125250" cy="1125250"/>
                </a:xfrm>
                <a:prstGeom prst="teardrop">
                  <a:avLst>
                    <a:gd name="adj" fmla="val 200000"/>
                  </a:avLst>
                </a:prstGeom>
                <a:grp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" name="Teardrop 54"/>
                <p:cNvSpPr/>
                <p:nvPr/>
              </p:nvSpPr>
              <p:spPr>
                <a:xfrm rot="2700000" flipV="1">
                  <a:off x="2347037" y="916235"/>
                  <a:ext cx="1125250" cy="1125250"/>
                </a:xfrm>
                <a:prstGeom prst="teardrop">
                  <a:avLst>
                    <a:gd name="adj" fmla="val 200000"/>
                  </a:avLst>
                </a:prstGeom>
                <a:grp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34" name="Group 33"/>
            <p:cNvGrpSpPr/>
            <p:nvPr/>
          </p:nvGrpSpPr>
          <p:grpSpPr>
            <a:xfrm>
              <a:off x="4644342" y="2878379"/>
              <a:ext cx="909778" cy="776763"/>
              <a:chOff x="4644342" y="2878379"/>
              <a:chExt cx="909778" cy="776763"/>
            </a:xfrm>
          </p:grpSpPr>
          <p:sp>
            <p:nvSpPr>
              <p:cNvPr id="47" name="Oval 46"/>
              <p:cNvSpPr>
                <a:spLocks noChangeAspect="1"/>
              </p:cNvSpPr>
              <p:nvPr/>
            </p:nvSpPr>
            <p:spPr>
              <a:xfrm>
                <a:off x="4710850" y="2878379"/>
                <a:ext cx="776763" cy="77676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4644342" y="2974372"/>
                <a:ext cx="909778" cy="59361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600" dirty="0"/>
                  <a:t>Invert- eaters</a:t>
                </a:r>
              </a:p>
            </p:txBody>
          </p:sp>
        </p:grpSp>
        <p:grpSp>
          <p:nvGrpSpPr>
            <p:cNvPr id="35" name="Group 34"/>
            <p:cNvGrpSpPr/>
            <p:nvPr/>
          </p:nvGrpSpPr>
          <p:grpSpPr>
            <a:xfrm>
              <a:off x="6098866" y="1431315"/>
              <a:ext cx="909778" cy="776763"/>
              <a:chOff x="4644342" y="2878379"/>
              <a:chExt cx="909778" cy="776763"/>
            </a:xfrm>
          </p:grpSpPr>
          <p:sp>
            <p:nvSpPr>
              <p:cNvPr id="45" name="Oval 44"/>
              <p:cNvSpPr>
                <a:spLocks noChangeAspect="1"/>
              </p:cNvSpPr>
              <p:nvPr/>
            </p:nvSpPr>
            <p:spPr>
              <a:xfrm>
                <a:off x="4710850" y="2878379"/>
                <a:ext cx="776763" cy="77676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4644342" y="2974372"/>
                <a:ext cx="909778" cy="59361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600" dirty="0"/>
                  <a:t>Fish-eaters</a:t>
                </a:r>
              </a:p>
            </p:txBody>
          </p:sp>
        </p:grpSp>
        <p:sp>
          <p:nvSpPr>
            <p:cNvPr id="36" name="Oval 35"/>
            <p:cNvSpPr>
              <a:spLocks noChangeAspect="1"/>
            </p:cNvSpPr>
            <p:nvPr/>
          </p:nvSpPr>
          <p:spPr>
            <a:xfrm>
              <a:off x="1816608" y="2885791"/>
              <a:ext cx="776763" cy="77676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1750100" y="3094316"/>
              <a:ext cx="909778" cy="3436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/>
                <a:t>Otters</a:t>
              </a:r>
            </a:p>
          </p:txBody>
        </p:sp>
        <p:sp>
          <p:nvSpPr>
            <p:cNvPr id="38" name="Oval 37"/>
            <p:cNvSpPr>
              <a:spLocks noChangeAspect="1"/>
            </p:cNvSpPr>
            <p:nvPr/>
          </p:nvSpPr>
          <p:spPr>
            <a:xfrm>
              <a:off x="3271448" y="4332541"/>
              <a:ext cx="776763" cy="77676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3204939" y="4405127"/>
              <a:ext cx="909778" cy="59361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/>
                <a:t>Invert grazers</a:t>
              </a:r>
            </a:p>
          </p:txBody>
        </p:sp>
        <p:sp>
          <p:nvSpPr>
            <p:cNvPr id="40" name="Oval 39"/>
            <p:cNvSpPr>
              <a:spLocks noChangeAspect="1"/>
            </p:cNvSpPr>
            <p:nvPr/>
          </p:nvSpPr>
          <p:spPr>
            <a:xfrm>
              <a:off x="4718252" y="5779291"/>
              <a:ext cx="776763" cy="77676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4651744" y="5995854"/>
              <a:ext cx="909778" cy="3436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/>
                <a:t>Kelps</a:t>
              </a:r>
            </a:p>
          </p:txBody>
        </p:sp>
        <p:grpSp>
          <p:nvGrpSpPr>
            <p:cNvPr id="42" name="Group 41"/>
            <p:cNvGrpSpPr/>
            <p:nvPr/>
          </p:nvGrpSpPr>
          <p:grpSpPr>
            <a:xfrm>
              <a:off x="6098548" y="4332541"/>
              <a:ext cx="909778" cy="776763"/>
              <a:chOff x="4644342" y="2878379"/>
              <a:chExt cx="909778" cy="776763"/>
            </a:xfrm>
          </p:grpSpPr>
          <p:sp>
            <p:nvSpPr>
              <p:cNvPr id="43" name="Oval 42"/>
              <p:cNvSpPr>
                <a:spLocks noChangeAspect="1"/>
              </p:cNvSpPr>
              <p:nvPr/>
            </p:nvSpPr>
            <p:spPr>
              <a:xfrm>
                <a:off x="4710850" y="2878379"/>
                <a:ext cx="776763" cy="77676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4644342" y="2974372"/>
                <a:ext cx="909778" cy="59361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600" dirty="0"/>
                  <a:t>Herb. fish</a:t>
                </a:r>
              </a:p>
            </p:txBody>
          </p:sp>
        </p:grpSp>
      </p:grpSp>
      <p:sp>
        <p:nvSpPr>
          <p:cNvPr id="64" name="TextBox 63"/>
          <p:cNvSpPr txBox="1"/>
          <p:nvPr/>
        </p:nvSpPr>
        <p:spPr>
          <a:xfrm>
            <a:off x="324394" y="1828014"/>
            <a:ext cx="4726179" cy="830997"/>
          </a:xfrm>
          <a:prstGeom prst="rect">
            <a:avLst/>
          </a:prstGeom>
          <a:noFill/>
        </p:spPr>
        <p:txBody>
          <a:bodyPr wrap="square" lIns="91432" tIns="45716" rIns="91432" bIns="45716" rtlCol="0">
            <a:spAutoFit/>
          </a:bodyPr>
          <a:lstStyle/>
          <a:p>
            <a:pPr marL="346044" indent="-346044"/>
            <a:r>
              <a:rPr lang="en-US" sz="2400" dirty="0">
                <a:solidFill>
                  <a:srgbClr val="000000"/>
                </a:solidFill>
              </a:rPr>
              <a:t>1)	How do community interactions change over time?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324713" y="3399662"/>
            <a:ext cx="3121290" cy="2308316"/>
          </a:xfrm>
          <a:prstGeom prst="rect">
            <a:avLst/>
          </a:prstGeom>
          <a:noFill/>
        </p:spPr>
        <p:txBody>
          <a:bodyPr wrap="square" lIns="91432" tIns="45716" rIns="91432" bIns="45716" rtlCol="0">
            <a:spAutoFit/>
          </a:bodyPr>
          <a:lstStyle/>
          <a:p>
            <a:pPr marL="346044" indent="-346044"/>
            <a:r>
              <a:rPr lang="en-US" sz="2400" dirty="0">
                <a:solidFill>
                  <a:srgbClr val="000000"/>
                </a:solidFill>
              </a:rPr>
              <a:t>2)	How do we tease out interaction changes in the face of environmental changes?</a:t>
            </a:r>
          </a:p>
        </p:txBody>
      </p:sp>
    </p:spTree>
    <p:extLst>
      <p:ext uri="{BB962C8B-B14F-4D97-AF65-F5344CB8AC3E}">
        <p14:creationId xmlns:p14="http://schemas.microsoft.com/office/powerpoint/2010/main" val="34279323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005840"/>
          </a:xfrm>
          <a:ln>
            <a:noFill/>
          </a:ln>
        </p:spPr>
        <p:txBody>
          <a:bodyPr>
            <a:normAutofit/>
          </a:bodyPr>
          <a:lstStyle/>
          <a:p>
            <a:pPr marL="342870" algn="l"/>
            <a:r>
              <a:rPr lang="en-US" sz="4000" dirty="0">
                <a:solidFill>
                  <a:schemeClr val="tx2"/>
                </a:solidFill>
              </a:rPr>
              <a:t>Community model in matrix form</a:t>
            </a:r>
          </a:p>
        </p:txBody>
      </p:sp>
      <p:graphicFrame>
        <p:nvGraphicFramePr>
          <p:cNvPr id="4" name="Object 2"/>
          <p:cNvGraphicFramePr>
            <a:graphicFrameLocks noChangeAspect="1"/>
          </p:cNvGraphicFramePr>
          <p:nvPr>
            <p:extLst/>
          </p:nvPr>
        </p:nvGraphicFramePr>
        <p:xfrm>
          <a:off x="2346125" y="2432078"/>
          <a:ext cx="4419600" cy="72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112" name="Equation" r:id="rId4" imgW="1473200" imgH="241300" progId="Equation.3">
                  <p:embed/>
                </p:oleObj>
              </mc:Choice>
              <mc:Fallback>
                <p:oleObj name="Equation" r:id="rId4" imgW="1473200" imgH="241300" progId="Equation.3">
                  <p:embed/>
                  <p:pic>
                    <p:nvPicPr>
                      <p:cNvPr id="4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46125" y="2432078"/>
                        <a:ext cx="4419600" cy="72390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6651662" y="6488113"/>
            <a:ext cx="2492339" cy="369332"/>
          </a:xfrm>
          <a:prstGeom prst="rect">
            <a:avLst/>
          </a:prstGeom>
          <a:noFill/>
        </p:spPr>
        <p:txBody>
          <a:bodyPr wrap="none" lIns="91432" tIns="45716" rIns="91432" bIns="45716">
            <a:spAutoFit/>
          </a:bodyPr>
          <a:lstStyle/>
          <a:p>
            <a:pPr algn="r">
              <a:defRPr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Ives et al (2003) </a:t>
            </a:r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Ecology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32367" y="2602680"/>
            <a:ext cx="1475121" cy="400101"/>
          </a:xfrm>
          <a:prstGeom prst="rect">
            <a:avLst/>
          </a:prstGeom>
          <a:noFill/>
        </p:spPr>
        <p:txBody>
          <a:bodyPr wrap="square" lIns="91432" tIns="45716" rIns="91432" bIns="45716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log densities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577222" y="1373416"/>
            <a:ext cx="1518164" cy="707886"/>
          </a:xfrm>
          <a:prstGeom prst="rect">
            <a:avLst/>
          </a:prstGeom>
          <a:noFill/>
        </p:spPr>
        <p:txBody>
          <a:bodyPr wrap="none" lIns="91432" tIns="45716" rIns="91432" bIns="45716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Intrinsic</a:t>
            </a:r>
          </a:p>
          <a:p>
            <a:pPr algn="ctr"/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growth rates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278051" y="3480211"/>
            <a:ext cx="1431502" cy="707886"/>
          </a:xfrm>
          <a:prstGeom prst="rect">
            <a:avLst/>
          </a:prstGeom>
          <a:noFill/>
        </p:spPr>
        <p:txBody>
          <a:bodyPr wrap="none" lIns="91432" tIns="45716" rIns="91432" bIns="45716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Interactions </a:t>
            </a:r>
          </a:p>
          <a:p>
            <a:pPr algn="ctr"/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strengths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713403" y="1373416"/>
            <a:ext cx="1180031" cy="707886"/>
          </a:xfrm>
          <a:prstGeom prst="rect">
            <a:avLst/>
          </a:prstGeom>
          <a:noFill/>
        </p:spPr>
        <p:txBody>
          <a:bodyPr wrap="none" lIns="91432" tIns="45716" rIns="91432" bIns="45716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Covariate</a:t>
            </a:r>
          </a:p>
          <a:p>
            <a:pPr algn="ctr"/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effects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107099" y="2467404"/>
            <a:ext cx="1713655" cy="707886"/>
          </a:xfrm>
          <a:prstGeom prst="rect">
            <a:avLst/>
          </a:prstGeom>
          <a:noFill/>
        </p:spPr>
        <p:txBody>
          <a:bodyPr wrap="none" lIns="91432" tIns="45716" rIns="91432" bIns="45716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Environmental</a:t>
            </a:r>
          </a:p>
          <a:p>
            <a:pPr algn="ctr"/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variation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6727643" y="2829193"/>
            <a:ext cx="36169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1961227" y="2829192"/>
            <a:ext cx="36170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5303413" y="2103038"/>
            <a:ext cx="0" cy="3599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3332137" y="2101249"/>
            <a:ext cx="0" cy="3616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4799851" y="3480211"/>
            <a:ext cx="1596004" cy="400110"/>
          </a:xfrm>
          <a:prstGeom prst="rect">
            <a:avLst/>
          </a:prstGeom>
          <a:noFill/>
        </p:spPr>
        <p:txBody>
          <a:bodyPr wrap="square" lIns="91432" tIns="45716" rIns="91432" bIns="45716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Covariates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 flipV="1">
            <a:off x="3996508" y="3104767"/>
            <a:ext cx="0" cy="3616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5591735" y="3104232"/>
            <a:ext cx="0" cy="3616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016518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005840"/>
          </a:xfrm>
          <a:ln>
            <a:noFill/>
          </a:ln>
        </p:spPr>
        <p:txBody>
          <a:bodyPr>
            <a:normAutofit/>
          </a:bodyPr>
          <a:lstStyle/>
          <a:p>
            <a:pPr marL="342870" algn="l"/>
            <a:r>
              <a:rPr lang="en-US" sz="4000" dirty="0">
                <a:solidFill>
                  <a:schemeClr val="tx2"/>
                </a:solidFill>
              </a:rPr>
              <a:t>Two issues with this model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322281" y="3355365"/>
            <a:ext cx="4726179" cy="830997"/>
          </a:xfrm>
          <a:prstGeom prst="rect">
            <a:avLst/>
          </a:prstGeom>
          <a:noFill/>
        </p:spPr>
        <p:txBody>
          <a:bodyPr wrap="square" lIns="91432" tIns="45716" rIns="91432" bIns="45716" rtlCol="0">
            <a:spAutoFit/>
          </a:bodyPr>
          <a:lstStyle/>
          <a:p>
            <a:pPr marL="346044" indent="-346044"/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1)	This describes a process with no sampling or observation error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315633" y="4385747"/>
            <a:ext cx="4123597" cy="830997"/>
          </a:xfrm>
          <a:prstGeom prst="rect">
            <a:avLst/>
          </a:prstGeom>
          <a:noFill/>
        </p:spPr>
        <p:txBody>
          <a:bodyPr wrap="square" lIns="91432" tIns="45716" rIns="91432" bIns="45716" rtlCol="0">
            <a:spAutoFit/>
          </a:bodyPr>
          <a:lstStyle/>
          <a:p>
            <a:pPr marL="346044" indent="-346044"/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2)	The community interactions don’t vary with time</a:t>
            </a:r>
          </a:p>
        </p:txBody>
      </p:sp>
      <p:graphicFrame>
        <p:nvGraphicFramePr>
          <p:cNvPr id="22" name="Object 2"/>
          <p:cNvGraphicFramePr>
            <a:graphicFrameLocks noChangeAspect="1"/>
          </p:cNvGraphicFramePr>
          <p:nvPr>
            <p:extLst/>
          </p:nvPr>
        </p:nvGraphicFramePr>
        <p:xfrm>
          <a:off x="2346125" y="2432078"/>
          <a:ext cx="4419600" cy="72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136" name="Equation" r:id="rId4" imgW="1473200" imgH="241300" progId="Equation.3">
                  <p:embed/>
                </p:oleObj>
              </mc:Choice>
              <mc:Fallback>
                <p:oleObj name="Equation" r:id="rId4" imgW="1473200" imgH="241300" progId="Equation.3">
                  <p:embed/>
                  <p:pic>
                    <p:nvPicPr>
                      <p:cNvPr id="22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46125" y="2432078"/>
                        <a:ext cx="4419600" cy="72390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151875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latin typeface="+mn-lt"/>
              </a:rPr>
              <a:t>Univariate Gompertz models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327025" y="1119188"/>
            <a:ext cx="8489950" cy="44450"/>
          </a:xfrm>
          <a:prstGeom prst="rect">
            <a:avLst/>
          </a:prstGeom>
          <a:gradFill rotWithShape="1">
            <a:gsLst>
              <a:gs pos="0">
                <a:srgbClr val="9AB5E4"/>
              </a:gs>
              <a:gs pos="50000">
                <a:srgbClr val="C2D1ED"/>
              </a:gs>
              <a:gs pos="100000">
                <a:srgbClr val="E1E8F5"/>
              </a:gs>
            </a:gsLst>
            <a:lin ang="0" scaled="1"/>
          </a:gradFill>
          <a:ln w="25400">
            <a:noFill/>
            <a:miter lim="800000"/>
            <a:headEnd/>
            <a:tailEnd/>
          </a:ln>
          <a:effectLst>
            <a:outerShdw blurRad="63500" dist="38100" dir="2700000" algn="tl" rotWithShape="0">
              <a:srgbClr val="000000">
                <a:alpha val="39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+mn-lt"/>
              <a:ea typeface="+mn-ea"/>
              <a:cs typeface="+mn-cs"/>
            </a:endParaRPr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11722723"/>
              </p:ext>
            </p:extLst>
          </p:nvPr>
        </p:nvGraphicFramePr>
        <p:xfrm>
          <a:off x="3024780" y="3024052"/>
          <a:ext cx="3338698" cy="7152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7709" name="Equation" r:id="rId3" imgW="1066680" imgH="228600" progId="Equation.3">
                  <p:embed/>
                </p:oleObj>
              </mc:Choice>
              <mc:Fallback>
                <p:oleObj name="Equation" r:id="rId3" imgW="1066680" imgH="228600" progId="Equation.3">
                  <p:embed/>
                  <p:pic>
                    <p:nvPicPr>
                      <p:cNvPr id="9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24780" y="3024052"/>
                        <a:ext cx="3338698" cy="71524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458957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005840"/>
          </a:xfrm>
          <a:ln>
            <a:noFill/>
          </a:ln>
        </p:spPr>
        <p:txBody>
          <a:bodyPr>
            <a:normAutofit/>
          </a:bodyPr>
          <a:lstStyle/>
          <a:p>
            <a:pPr marL="342870" algn="l"/>
            <a:r>
              <a:rPr lang="en-US" sz="4000" dirty="0">
                <a:solidFill>
                  <a:schemeClr val="tx2"/>
                </a:solidFill>
              </a:rPr>
              <a:t>State-space model</a:t>
            </a:r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/>
          </p:nvPr>
        </p:nvGraphicFramePr>
        <p:xfrm>
          <a:off x="5225976" y="2176725"/>
          <a:ext cx="2713037" cy="606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7178" name="Equation" r:id="rId4" imgW="1079500" imgH="241300" progId="Equation.3">
                  <p:embed/>
                </p:oleObj>
              </mc:Choice>
              <mc:Fallback>
                <p:oleObj name="Equation" r:id="rId4" imgW="1079500" imgH="241300" progId="Equation.3">
                  <p:embed/>
                  <p:pic>
                    <p:nvPicPr>
                      <p:cNvPr id="9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25976" y="2176725"/>
                        <a:ext cx="2713037" cy="6064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8"/>
          <p:cNvSpPr txBox="1">
            <a:spLocks noChangeArrowheads="1"/>
          </p:cNvSpPr>
          <p:nvPr/>
        </p:nvSpPr>
        <p:spPr bwMode="auto">
          <a:xfrm>
            <a:off x="965910" y="1688250"/>
            <a:ext cx="202185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2" tIns="45716" rIns="91432" bIns="45716">
            <a:spAutoFit/>
          </a:bodyPr>
          <a:lstStyle/>
          <a:p>
            <a:r>
              <a:rPr lang="en-US" sz="2400" dirty="0">
                <a:solidFill>
                  <a:srgbClr val="376092"/>
                </a:solidFill>
                <a:latin typeface="Calibri" pitchFamily="34" charset="0"/>
              </a:rPr>
              <a:t>State equation</a:t>
            </a:r>
          </a:p>
        </p:txBody>
      </p:sp>
      <p:graphicFrame>
        <p:nvGraphicFramePr>
          <p:cNvPr id="11" name="Object 11"/>
          <p:cNvGraphicFramePr>
            <a:graphicFrameLocks noChangeAspect="1"/>
          </p:cNvGraphicFramePr>
          <p:nvPr>
            <p:extLst/>
          </p:nvPr>
        </p:nvGraphicFramePr>
        <p:xfrm>
          <a:off x="1017747" y="4119563"/>
          <a:ext cx="1725613" cy="544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7179" name="Equation" r:id="rId6" imgW="685800" imgH="215900" progId="Equation.3">
                  <p:embed/>
                </p:oleObj>
              </mc:Choice>
              <mc:Fallback>
                <p:oleObj name="Equation" r:id="rId6" imgW="685800" imgH="215900" progId="Equation.3">
                  <p:embed/>
                  <p:pic>
                    <p:nvPicPr>
                      <p:cNvPr id="11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17747" y="4119563"/>
                        <a:ext cx="1725613" cy="5445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2"/>
          <p:cNvGraphicFramePr>
            <a:graphicFrameLocks noChangeAspect="1"/>
          </p:cNvGraphicFramePr>
          <p:nvPr>
            <p:extLst/>
          </p:nvPr>
        </p:nvGraphicFramePr>
        <p:xfrm>
          <a:off x="3425191" y="4085026"/>
          <a:ext cx="2617788" cy="606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7180" name="Equation" r:id="rId8" imgW="1041400" imgH="241300" progId="Equation.3">
                  <p:embed/>
                </p:oleObj>
              </mc:Choice>
              <mc:Fallback>
                <p:oleObj name="Equation" r:id="rId8" imgW="1041400" imgH="241300" progId="Equation.3">
                  <p:embed/>
                  <p:pic>
                    <p:nvPicPr>
                      <p:cNvPr id="12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25191" y="4085026"/>
                        <a:ext cx="2617788" cy="6064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8"/>
          <p:cNvSpPr txBox="1">
            <a:spLocks noChangeArrowheads="1"/>
          </p:cNvSpPr>
          <p:nvPr/>
        </p:nvSpPr>
        <p:spPr bwMode="auto">
          <a:xfrm>
            <a:off x="965911" y="3596399"/>
            <a:ext cx="290190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2" tIns="45716" rIns="91432" bIns="45716">
            <a:spAutoFit/>
          </a:bodyPr>
          <a:lstStyle/>
          <a:p>
            <a:r>
              <a:rPr lang="en-US" sz="2400" dirty="0">
                <a:solidFill>
                  <a:srgbClr val="376092"/>
                </a:solidFill>
                <a:latin typeface="Calibri" pitchFamily="34" charset="0"/>
              </a:rPr>
              <a:t>Observation equation</a:t>
            </a:r>
          </a:p>
        </p:txBody>
      </p:sp>
      <p:graphicFrame>
        <p:nvGraphicFramePr>
          <p:cNvPr id="14" name="Object 2"/>
          <p:cNvGraphicFramePr>
            <a:graphicFrameLocks noChangeAspect="1"/>
          </p:cNvGraphicFramePr>
          <p:nvPr>
            <p:extLst/>
          </p:nvPr>
        </p:nvGraphicFramePr>
        <p:xfrm>
          <a:off x="1017746" y="2144573"/>
          <a:ext cx="3716338" cy="606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7181" name="Equation" r:id="rId10" imgW="1473200" imgH="241300" progId="Equation.3">
                  <p:embed/>
                </p:oleObj>
              </mc:Choice>
              <mc:Fallback>
                <p:oleObj name="Equation" r:id="rId10" imgW="1473200" imgH="241300" progId="Equation.3">
                  <p:embed/>
                  <p:pic>
                    <p:nvPicPr>
                      <p:cNvPr id="14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17746" y="2144573"/>
                        <a:ext cx="3716338" cy="6064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3489884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005840"/>
          </a:xfrm>
          <a:ln>
            <a:noFill/>
          </a:ln>
        </p:spPr>
        <p:txBody>
          <a:bodyPr>
            <a:normAutofit/>
          </a:bodyPr>
          <a:lstStyle/>
          <a:p>
            <a:pPr marL="342870" algn="l"/>
            <a:r>
              <a:rPr lang="en-US" sz="4000" dirty="0">
                <a:solidFill>
                  <a:schemeClr val="tx2"/>
                </a:solidFill>
              </a:rPr>
              <a:t>State-space model</a:t>
            </a:r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/>
          </p:nvPr>
        </p:nvGraphicFramePr>
        <p:xfrm>
          <a:off x="5225976" y="2176725"/>
          <a:ext cx="2713037" cy="606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8202" name="Equation" r:id="rId4" imgW="1079500" imgH="241300" progId="Equation.3">
                  <p:embed/>
                </p:oleObj>
              </mc:Choice>
              <mc:Fallback>
                <p:oleObj name="Equation" r:id="rId4" imgW="1079500" imgH="241300" progId="Equation.3">
                  <p:embed/>
                  <p:pic>
                    <p:nvPicPr>
                      <p:cNvPr id="9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25976" y="2176725"/>
                        <a:ext cx="2713037" cy="6064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8"/>
          <p:cNvSpPr txBox="1">
            <a:spLocks noChangeArrowheads="1"/>
          </p:cNvSpPr>
          <p:nvPr/>
        </p:nvSpPr>
        <p:spPr bwMode="auto">
          <a:xfrm>
            <a:off x="965910" y="1688250"/>
            <a:ext cx="202185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2" tIns="45716" rIns="91432" bIns="45716">
            <a:spAutoFit/>
          </a:bodyPr>
          <a:lstStyle/>
          <a:p>
            <a:r>
              <a:rPr lang="en-US" sz="2400" dirty="0">
                <a:solidFill>
                  <a:srgbClr val="376092"/>
                </a:solidFill>
                <a:latin typeface="Calibri" pitchFamily="34" charset="0"/>
              </a:rPr>
              <a:t>State equation</a:t>
            </a:r>
          </a:p>
        </p:txBody>
      </p:sp>
      <p:graphicFrame>
        <p:nvGraphicFramePr>
          <p:cNvPr id="11" name="Object 11"/>
          <p:cNvGraphicFramePr>
            <a:graphicFrameLocks noChangeAspect="1"/>
          </p:cNvGraphicFramePr>
          <p:nvPr>
            <p:extLst/>
          </p:nvPr>
        </p:nvGraphicFramePr>
        <p:xfrm>
          <a:off x="1017747" y="4119563"/>
          <a:ext cx="1725613" cy="544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8203" name="Equation" r:id="rId6" imgW="685800" imgH="215900" progId="Equation.3">
                  <p:embed/>
                </p:oleObj>
              </mc:Choice>
              <mc:Fallback>
                <p:oleObj name="Equation" r:id="rId6" imgW="685800" imgH="215900" progId="Equation.3">
                  <p:embed/>
                  <p:pic>
                    <p:nvPicPr>
                      <p:cNvPr id="11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17747" y="4119563"/>
                        <a:ext cx="1725613" cy="5445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2"/>
          <p:cNvGraphicFramePr>
            <a:graphicFrameLocks noChangeAspect="1"/>
          </p:cNvGraphicFramePr>
          <p:nvPr>
            <p:extLst/>
          </p:nvPr>
        </p:nvGraphicFramePr>
        <p:xfrm>
          <a:off x="3425191" y="4085026"/>
          <a:ext cx="2617788" cy="606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8204" name="Equation" r:id="rId8" imgW="1041400" imgH="241300" progId="Equation.3">
                  <p:embed/>
                </p:oleObj>
              </mc:Choice>
              <mc:Fallback>
                <p:oleObj name="Equation" r:id="rId8" imgW="1041400" imgH="241300" progId="Equation.3">
                  <p:embed/>
                  <p:pic>
                    <p:nvPicPr>
                      <p:cNvPr id="12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25191" y="4085026"/>
                        <a:ext cx="2617788" cy="6064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8"/>
          <p:cNvSpPr txBox="1">
            <a:spLocks noChangeArrowheads="1"/>
          </p:cNvSpPr>
          <p:nvPr/>
        </p:nvSpPr>
        <p:spPr bwMode="auto">
          <a:xfrm>
            <a:off x="965911" y="3596399"/>
            <a:ext cx="290190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2" tIns="45716" rIns="91432" bIns="45716">
            <a:spAutoFit/>
          </a:bodyPr>
          <a:lstStyle/>
          <a:p>
            <a:r>
              <a:rPr lang="en-US" sz="2400" dirty="0">
                <a:solidFill>
                  <a:srgbClr val="376092"/>
                </a:solidFill>
                <a:latin typeface="Calibri" pitchFamily="34" charset="0"/>
              </a:rPr>
              <a:t>Observation equation</a:t>
            </a:r>
          </a:p>
        </p:txBody>
      </p:sp>
      <p:graphicFrame>
        <p:nvGraphicFramePr>
          <p:cNvPr id="14" name="Object 2"/>
          <p:cNvGraphicFramePr>
            <a:graphicFrameLocks noChangeAspect="1"/>
          </p:cNvGraphicFramePr>
          <p:nvPr>
            <p:extLst/>
          </p:nvPr>
        </p:nvGraphicFramePr>
        <p:xfrm>
          <a:off x="1017746" y="2144573"/>
          <a:ext cx="3716338" cy="606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8205" name="Equation" r:id="rId10" imgW="1473200" imgH="241300" progId="Equation.3">
                  <p:embed/>
                </p:oleObj>
              </mc:Choice>
              <mc:Fallback>
                <p:oleObj name="Equation" r:id="rId10" imgW="1473200" imgH="241300" progId="Equation.3">
                  <p:embed/>
                  <p:pic>
                    <p:nvPicPr>
                      <p:cNvPr id="14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17746" y="2144573"/>
                        <a:ext cx="3716338" cy="6064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Oval 14"/>
          <p:cNvSpPr/>
          <p:nvPr/>
        </p:nvSpPr>
        <p:spPr>
          <a:xfrm>
            <a:off x="3337124" y="3845941"/>
            <a:ext cx="2882516" cy="1056446"/>
          </a:xfrm>
          <a:prstGeom prst="ellipse">
            <a:avLst/>
          </a:prstGeom>
          <a:noFill/>
          <a:ln w="38100" cmpd="sng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2" tIns="45716" rIns="91432" bIns="45716"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20114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3115917001_b86e2f8936_o.jp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9905" y="366398"/>
            <a:ext cx="4273942" cy="283413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TextBox 7"/>
          <p:cNvSpPr txBox="1"/>
          <p:nvPr/>
        </p:nvSpPr>
        <p:spPr>
          <a:xfrm>
            <a:off x="8055489" y="3196340"/>
            <a:ext cx="829320" cy="307768"/>
          </a:xfrm>
          <a:prstGeom prst="rect">
            <a:avLst/>
          </a:prstGeom>
          <a:noFill/>
        </p:spPr>
        <p:txBody>
          <a:bodyPr wrap="none" lIns="91432" tIns="45716" rIns="91432" bIns="45716">
            <a:spAutoFit/>
          </a:bodyPr>
          <a:lstStyle/>
          <a:p>
            <a:pPr algn="r">
              <a:defRPr/>
            </a:pPr>
            <a:r>
              <a:rPr lang="de-DE" sz="1400" i="1" dirty="0">
                <a:solidFill>
                  <a:schemeClr val="bg1">
                    <a:lumMod val="65000"/>
                  </a:schemeClr>
                </a:solidFill>
              </a:rPr>
              <a:t>© </a:t>
            </a:r>
            <a:r>
              <a:rPr lang="en-US" sz="1400" i="1" dirty="0">
                <a:solidFill>
                  <a:schemeClr val="bg1">
                    <a:lumMod val="65000"/>
                  </a:schemeClr>
                </a:solidFill>
              </a:rPr>
              <a:t>KQED</a:t>
            </a:r>
          </a:p>
        </p:txBody>
      </p:sp>
      <p:pic>
        <p:nvPicPr>
          <p:cNvPr id="5" name="Picture 4" descr="dist_samp.jpg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5" r="4972"/>
          <a:stretch/>
        </p:blipFill>
        <p:spPr>
          <a:xfrm>
            <a:off x="419031" y="3597737"/>
            <a:ext cx="4432405" cy="283228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" name="TextBox 9"/>
          <p:cNvSpPr txBox="1"/>
          <p:nvPr/>
        </p:nvSpPr>
        <p:spPr>
          <a:xfrm>
            <a:off x="2665642" y="6432356"/>
            <a:ext cx="2301904" cy="307768"/>
          </a:xfrm>
          <a:prstGeom prst="rect">
            <a:avLst/>
          </a:prstGeom>
          <a:noFill/>
        </p:spPr>
        <p:txBody>
          <a:bodyPr wrap="none" lIns="91432" tIns="45716" rIns="91432" bIns="45716">
            <a:spAutoFit/>
          </a:bodyPr>
          <a:lstStyle/>
          <a:p>
            <a:pPr algn="r">
              <a:defRPr/>
            </a:pPr>
            <a:r>
              <a:rPr lang="de-DE" sz="1400" i="1" dirty="0">
                <a:solidFill>
                  <a:schemeClr val="bg1">
                    <a:lumMod val="65000"/>
                  </a:schemeClr>
                </a:solidFill>
              </a:rPr>
              <a:t>© </a:t>
            </a:r>
            <a:r>
              <a:rPr lang="en-US" sz="1400" i="1" dirty="0">
                <a:solidFill>
                  <a:schemeClr val="bg1">
                    <a:lumMod val="65000"/>
                  </a:schemeClr>
                </a:solidFill>
              </a:rPr>
              <a:t>NW College of Agriculture</a:t>
            </a:r>
          </a:p>
        </p:txBody>
      </p:sp>
      <p:sp>
        <p:nvSpPr>
          <p:cNvPr id="12" name="TextBox 8"/>
          <p:cNvSpPr txBox="1">
            <a:spLocks noChangeArrowheads="1"/>
          </p:cNvSpPr>
          <p:nvPr/>
        </p:nvSpPr>
        <p:spPr bwMode="auto">
          <a:xfrm>
            <a:off x="1008924" y="961937"/>
            <a:ext cx="2741863" cy="15696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2" tIns="45716" rIns="91432" bIns="45716">
            <a:spAutoFit/>
          </a:bodyPr>
          <a:lstStyle/>
          <a:p>
            <a:pPr algn="ctr"/>
            <a:r>
              <a:rPr lang="en-US" sz="3200" dirty="0">
                <a:solidFill>
                  <a:srgbClr val="376092"/>
                </a:solidFill>
                <a:latin typeface="Calibri" pitchFamily="34" charset="0"/>
              </a:rPr>
              <a:t>Count data are the basis for many studies</a:t>
            </a:r>
          </a:p>
        </p:txBody>
      </p:sp>
      <p:sp>
        <p:nvSpPr>
          <p:cNvPr id="13" name="TextBox 8"/>
          <p:cNvSpPr txBox="1">
            <a:spLocks noChangeArrowheads="1"/>
          </p:cNvSpPr>
          <p:nvPr/>
        </p:nvSpPr>
        <p:spPr bwMode="auto">
          <a:xfrm>
            <a:off x="5358770" y="4741776"/>
            <a:ext cx="2956874" cy="584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2" tIns="45716" rIns="91432" bIns="45716">
            <a:spAutoFit/>
          </a:bodyPr>
          <a:lstStyle/>
          <a:p>
            <a:pPr algn="ctr"/>
            <a:r>
              <a:rPr lang="en-US" sz="3200" dirty="0">
                <a:solidFill>
                  <a:srgbClr val="376092"/>
                </a:solidFill>
                <a:latin typeface="Calibri" pitchFamily="34" charset="0"/>
              </a:rPr>
              <a:t>log(0) = -</a:t>
            </a:r>
            <a:r>
              <a:rPr lang="en-US" sz="3200" dirty="0" err="1">
                <a:solidFill>
                  <a:srgbClr val="376092"/>
                </a:solidFill>
                <a:latin typeface="Calibri" pitchFamily="34" charset="0"/>
              </a:rPr>
              <a:t>Inf</a:t>
            </a:r>
            <a:r>
              <a:rPr lang="en-US" sz="3200" dirty="0">
                <a:solidFill>
                  <a:srgbClr val="376092"/>
                </a:solidFill>
                <a:latin typeface="Calibri" pitchFamily="34" charset="0"/>
              </a:rPr>
              <a:t> (!)</a:t>
            </a:r>
          </a:p>
        </p:txBody>
      </p:sp>
    </p:spTree>
    <p:extLst>
      <p:ext uri="{BB962C8B-B14F-4D97-AF65-F5344CB8AC3E}">
        <p14:creationId xmlns:p14="http://schemas.microsoft.com/office/powerpoint/2010/main" val="128196498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005840"/>
          </a:xfrm>
          <a:ln>
            <a:noFill/>
          </a:ln>
        </p:spPr>
        <p:txBody>
          <a:bodyPr>
            <a:normAutofit/>
          </a:bodyPr>
          <a:lstStyle/>
          <a:p>
            <a:pPr marL="342870" algn="l"/>
            <a:r>
              <a:rPr lang="en-US" sz="4000" dirty="0">
                <a:solidFill>
                  <a:schemeClr val="tx2"/>
                </a:solidFill>
              </a:rPr>
              <a:t>Allowing for count data</a:t>
            </a:r>
          </a:p>
        </p:txBody>
      </p:sp>
      <p:sp>
        <p:nvSpPr>
          <p:cNvPr id="16" name="TextBox 8"/>
          <p:cNvSpPr txBox="1">
            <a:spLocks noChangeArrowheads="1"/>
          </p:cNvSpPr>
          <p:nvPr/>
        </p:nvSpPr>
        <p:spPr bwMode="auto">
          <a:xfrm>
            <a:off x="965911" y="1688250"/>
            <a:ext cx="561433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2" tIns="45716" rIns="91432" bIns="45716">
            <a:spAutoFit/>
          </a:bodyPr>
          <a:lstStyle/>
          <a:p>
            <a:r>
              <a:rPr lang="en-US" sz="2400" dirty="0">
                <a:solidFill>
                  <a:srgbClr val="376092"/>
                </a:solidFill>
                <a:latin typeface="Calibri" pitchFamily="34" charset="0"/>
              </a:rPr>
              <a:t>Observation of guild </a:t>
            </a:r>
            <a:r>
              <a:rPr lang="en-US" sz="2400" i="1" dirty="0">
                <a:solidFill>
                  <a:srgbClr val="376092"/>
                </a:solidFill>
                <a:latin typeface="Calibri" pitchFamily="34" charset="0"/>
              </a:rPr>
              <a:t>g</a:t>
            </a:r>
            <a:r>
              <a:rPr lang="en-US" sz="2400" dirty="0">
                <a:solidFill>
                  <a:srgbClr val="376092"/>
                </a:solidFill>
                <a:latin typeface="Calibri" pitchFamily="34" charset="0"/>
              </a:rPr>
              <a:t> at location </a:t>
            </a:r>
            <a:r>
              <a:rPr lang="en-US" sz="2400" i="1" dirty="0" err="1">
                <a:solidFill>
                  <a:srgbClr val="376092"/>
                </a:solidFill>
                <a:latin typeface="Calibri" pitchFamily="34" charset="0"/>
              </a:rPr>
              <a:t>i</a:t>
            </a:r>
            <a:r>
              <a:rPr lang="en-US" sz="2400" dirty="0">
                <a:solidFill>
                  <a:srgbClr val="376092"/>
                </a:solidFill>
                <a:latin typeface="Calibri" pitchFamily="34" charset="0"/>
              </a:rPr>
              <a:t> at time </a:t>
            </a:r>
            <a:r>
              <a:rPr lang="en-US" sz="2400" i="1" dirty="0">
                <a:solidFill>
                  <a:srgbClr val="376092"/>
                </a:solidFill>
                <a:latin typeface="Calibri" pitchFamily="34" charset="0"/>
              </a:rPr>
              <a:t>t</a:t>
            </a:r>
            <a:endParaRPr lang="en-US" sz="2400" dirty="0">
              <a:solidFill>
                <a:srgbClr val="376092"/>
              </a:solidFill>
              <a:latin typeface="Calibri" pitchFamily="34" charset="0"/>
            </a:endParaRPr>
          </a:p>
        </p:txBody>
      </p:sp>
      <p:graphicFrame>
        <p:nvGraphicFramePr>
          <p:cNvPr id="22" name="Object 11"/>
          <p:cNvGraphicFramePr>
            <a:graphicFrameLocks noChangeAspect="1"/>
          </p:cNvGraphicFramePr>
          <p:nvPr>
            <p:extLst/>
          </p:nvPr>
        </p:nvGraphicFramePr>
        <p:xfrm>
          <a:off x="999155" y="2141047"/>
          <a:ext cx="3643312" cy="671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9220" name="Equation" r:id="rId4" imgW="1447800" imgH="266700" progId="Equation.3">
                  <p:embed/>
                </p:oleObj>
              </mc:Choice>
              <mc:Fallback>
                <p:oleObj name="Equation" r:id="rId4" imgW="1447800" imgH="266700" progId="Equation.3">
                  <p:embed/>
                  <p:pic>
                    <p:nvPicPr>
                      <p:cNvPr id="22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9155" y="2141047"/>
                        <a:ext cx="3643312" cy="6715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11"/>
          <p:cNvGraphicFramePr>
            <a:graphicFrameLocks noChangeAspect="1"/>
          </p:cNvGraphicFramePr>
          <p:nvPr>
            <p:extLst/>
          </p:nvPr>
        </p:nvGraphicFramePr>
        <p:xfrm>
          <a:off x="3294379" y="2918011"/>
          <a:ext cx="2462213" cy="1150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9221" name="Equation" r:id="rId6" imgW="977900" imgH="457200" progId="Equation.3">
                  <p:embed/>
                </p:oleObj>
              </mc:Choice>
              <mc:Fallback>
                <p:oleObj name="Equation" r:id="rId6" imgW="977900" imgH="457200" progId="Equation.3">
                  <p:embed/>
                  <p:pic>
                    <p:nvPicPr>
                      <p:cNvPr id="9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94379" y="2918011"/>
                        <a:ext cx="2462213" cy="1150937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11"/>
          <p:cNvGraphicFramePr>
            <a:graphicFrameLocks noChangeAspect="1"/>
          </p:cNvGraphicFramePr>
          <p:nvPr>
            <p:extLst/>
          </p:nvPr>
        </p:nvGraphicFramePr>
        <p:xfrm>
          <a:off x="4895025" y="4380234"/>
          <a:ext cx="2559050" cy="671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9222" name="Equation" r:id="rId8" imgW="1016000" imgH="266700" progId="Equation.3">
                  <p:embed/>
                </p:oleObj>
              </mc:Choice>
              <mc:Fallback>
                <p:oleObj name="Equation" r:id="rId8" imgW="1016000" imgH="266700" progId="Equation.3">
                  <p:embed/>
                  <p:pic>
                    <p:nvPicPr>
                      <p:cNvPr id="1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95025" y="4380234"/>
                        <a:ext cx="2559050" cy="6715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8"/>
          <p:cNvSpPr txBox="1">
            <a:spLocks noChangeArrowheads="1"/>
          </p:cNvSpPr>
          <p:nvPr/>
        </p:nvSpPr>
        <p:spPr bwMode="auto">
          <a:xfrm>
            <a:off x="6727343" y="5041957"/>
            <a:ext cx="83283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2" tIns="45716" rIns="91432" bIns="45716">
            <a:spAutoFit/>
          </a:bodyPr>
          <a:lstStyle/>
          <a:p>
            <a:r>
              <a:rPr lang="en-US" sz="2400" dirty="0">
                <a:solidFill>
                  <a:srgbClr val="376092"/>
                </a:solidFill>
                <a:latin typeface="Calibri" pitchFamily="34" charset="0"/>
              </a:rPr>
              <a:t>State</a:t>
            </a:r>
          </a:p>
        </p:txBody>
      </p:sp>
    </p:spTree>
    <p:extLst>
      <p:ext uri="{BB962C8B-B14F-4D97-AF65-F5344CB8AC3E}">
        <p14:creationId xmlns:p14="http://schemas.microsoft.com/office/powerpoint/2010/main" val="45786759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005840"/>
          </a:xfrm>
          <a:ln>
            <a:noFill/>
          </a:ln>
        </p:spPr>
        <p:txBody>
          <a:bodyPr>
            <a:normAutofit/>
          </a:bodyPr>
          <a:lstStyle/>
          <a:p>
            <a:pPr marL="342870" algn="l"/>
            <a:r>
              <a:rPr lang="en-US" sz="4000" dirty="0">
                <a:solidFill>
                  <a:schemeClr val="tx2"/>
                </a:solidFill>
              </a:rPr>
              <a:t>Time-varying interactions</a:t>
            </a:r>
          </a:p>
        </p:txBody>
      </p:sp>
      <p:sp>
        <p:nvSpPr>
          <p:cNvPr id="16" name="TextBox 8"/>
          <p:cNvSpPr txBox="1">
            <a:spLocks noChangeArrowheads="1"/>
          </p:cNvSpPr>
          <p:nvPr/>
        </p:nvSpPr>
        <p:spPr bwMode="auto">
          <a:xfrm>
            <a:off x="965910" y="1688250"/>
            <a:ext cx="202185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2" tIns="45716" rIns="91432" bIns="45716">
            <a:spAutoFit/>
          </a:bodyPr>
          <a:lstStyle/>
          <a:p>
            <a:r>
              <a:rPr lang="en-US" sz="2400" dirty="0">
                <a:solidFill>
                  <a:srgbClr val="376092"/>
                </a:solidFill>
                <a:latin typeface="Calibri" pitchFamily="34" charset="0"/>
              </a:rPr>
              <a:t>State equation</a:t>
            </a:r>
          </a:p>
        </p:txBody>
      </p:sp>
      <p:graphicFrame>
        <p:nvGraphicFramePr>
          <p:cNvPr id="18" name="Object 2"/>
          <p:cNvGraphicFramePr>
            <a:graphicFrameLocks noChangeAspect="1"/>
          </p:cNvGraphicFramePr>
          <p:nvPr>
            <p:extLst/>
          </p:nvPr>
        </p:nvGraphicFramePr>
        <p:xfrm>
          <a:off x="1023411" y="2144714"/>
          <a:ext cx="3811588" cy="606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0236" name="Equation" r:id="rId4" imgW="1511300" imgH="241300" progId="Equation.3">
                  <p:embed/>
                </p:oleObj>
              </mc:Choice>
              <mc:Fallback>
                <p:oleObj name="Equation" r:id="rId4" imgW="1511300" imgH="241300" progId="Equation.3">
                  <p:embed/>
                  <p:pic>
                    <p:nvPicPr>
                      <p:cNvPr id="18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23411" y="2144714"/>
                        <a:ext cx="3811588" cy="6064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Oval 18"/>
          <p:cNvSpPr/>
          <p:nvPr/>
        </p:nvSpPr>
        <p:spPr>
          <a:xfrm>
            <a:off x="2435040" y="2455149"/>
            <a:ext cx="303726" cy="303726"/>
          </a:xfrm>
          <a:prstGeom prst="ellipse">
            <a:avLst/>
          </a:prstGeom>
          <a:noFill/>
          <a:ln w="38100" cmpd="sng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2" tIns="45716" rIns="91432" bIns="45716" rtlCol="0" anchor="ctr"/>
          <a:lstStyle/>
          <a:p>
            <a:pPr algn="ctr"/>
            <a:endParaRPr lang="en-US"/>
          </a:p>
        </p:txBody>
      </p:sp>
      <p:graphicFrame>
        <p:nvGraphicFramePr>
          <p:cNvPr id="24" name="Object 8"/>
          <p:cNvGraphicFramePr>
            <a:graphicFrameLocks noChangeAspect="1"/>
          </p:cNvGraphicFramePr>
          <p:nvPr>
            <p:extLst/>
          </p:nvPr>
        </p:nvGraphicFramePr>
        <p:xfrm>
          <a:off x="998303" y="2843698"/>
          <a:ext cx="4691063" cy="669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0237" name="Equation" r:id="rId6" imgW="1866900" imgH="266700" progId="Equation.3">
                  <p:embed/>
                </p:oleObj>
              </mc:Choice>
              <mc:Fallback>
                <p:oleObj name="Equation" r:id="rId6" imgW="1866900" imgH="266700" progId="Equation.3">
                  <p:embed/>
                  <p:pic>
                    <p:nvPicPr>
                      <p:cNvPr id="24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8303" y="2843698"/>
                        <a:ext cx="4691063" cy="6699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4495448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005840"/>
          </a:xfrm>
          <a:ln>
            <a:noFill/>
          </a:ln>
        </p:spPr>
        <p:txBody>
          <a:bodyPr>
            <a:normAutofit/>
          </a:bodyPr>
          <a:lstStyle/>
          <a:p>
            <a:pPr marL="342870" algn="l"/>
            <a:r>
              <a:rPr lang="en-US" sz="4000" dirty="0">
                <a:solidFill>
                  <a:schemeClr val="tx2"/>
                </a:solidFill>
              </a:rPr>
              <a:t>Kelp forests in southern California</a:t>
            </a:r>
          </a:p>
        </p:txBody>
      </p:sp>
      <p:pic>
        <p:nvPicPr>
          <p:cNvPr id="67" name="Picture 66" descr="terrain_W_coast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86037" y="1647689"/>
            <a:ext cx="3548073" cy="2328423"/>
          </a:xfrm>
          <a:prstGeom prst="rect">
            <a:avLst/>
          </a:prstGeom>
          <a:ln w="38100" cap="sq">
            <a:solidFill>
              <a:schemeClr val="bg1">
                <a:lumMod val="85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68" name="Straight Connector 67"/>
          <p:cNvCxnSpPr/>
          <p:nvPr/>
        </p:nvCxnSpPr>
        <p:spPr>
          <a:xfrm flipH="1">
            <a:off x="807424" y="3148388"/>
            <a:ext cx="4876217" cy="309242"/>
          </a:xfrm>
          <a:prstGeom prst="line">
            <a:avLst/>
          </a:prstGeom>
          <a:ln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 flipH="1">
            <a:off x="4141686" y="3360059"/>
            <a:ext cx="1844341" cy="2431554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 flipH="1">
            <a:off x="807424" y="3361743"/>
            <a:ext cx="4884255" cy="242987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65000">
                  <a:schemeClr val="bg1">
                    <a:lumMod val="75000"/>
                  </a:schemeClr>
                </a:gs>
              </a:gsLst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1" name="Rectangle 70"/>
          <p:cNvSpPr/>
          <p:nvPr/>
        </p:nvSpPr>
        <p:spPr>
          <a:xfrm>
            <a:off x="5683638" y="3148388"/>
            <a:ext cx="302388" cy="211672"/>
          </a:xfrm>
          <a:prstGeom prst="rect">
            <a:avLst/>
          </a:prstGeom>
          <a:noFill/>
          <a:ln w="28575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2" tIns="45716" rIns="91432" bIns="45716" rtlCol="0" anchor="ctr"/>
          <a:lstStyle/>
          <a:p>
            <a:pPr algn="ctr"/>
            <a:endParaRPr lang="en-US">
              <a:noFill/>
            </a:endParaRPr>
          </a:p>
        </p:txBody>
      </p:sp>
      <p:cxnSp>
        <p:nvCxnSpPr>
          <p:cNvPr id="72" name="Straight Connector 71"/>
          <p:cNvCxnSpPr/>
          <p:nvPr/>
        </p:nvCxnSpPr>
        <p:spPr>
          <a:xfrm flipH="1">
            <a:off x="4141686" y="3148388"/>
            <a:ext cx="1844343" cy="309242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3" name="Picture 72" descr="terrain_CI.pn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7423" y="3457630"/>
            <a:ext cx="3334262" cy="2333983"/>
          </a:xfrm>
          <a:prstGeom prst="rect">
            <a:avLst/>
          </a:prstGeom>
          <a:ln w="38100" cap="sq">
            <a:solidFill>
              <a:schemeClr val="bg1">
                <a:lumMod val="85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4" name="TextBox 10"/>
          <p:cNvSpPr txBox="1">
            <a:spLocks noChangeArrowheads="1"/>
          </p:cNvSpPr>
          <p:nvPr/>
        </p:nvSpPr>
        <p:spPr bwMode="auto">
          <a:xfrm>
            <a:off x="2881707" y="4457900"/>
            <a:ext cx="1057100" cy="3079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2" tIns="45716" rIns="91432" bIns="45716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charset="0"/>
              </a:rPr>
              <a:t>Los Angeles</a:t>
            </a:r>
          </a:p>
        </p:txBody>
      </p:sp>
      <p:sp>
        <p:nvSpPr>
          <p:cNvPr id="75" name="TextBox 10"/>
          <p:cNvSpPr txBox="1">
            <a:spLocks noChangeArrowheads="1"/>
          </p:cNvSpPr>
          <p:nvPr/>
        </p:nvSpPr>
        <p:spPr bwMode="auto">
          <a:xfrm>
            <a:off x="974665" y="4697815"/>
            <a:ext cx="136611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2" tIns="45716" rIns="91432" bIns="45716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8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charset="0"/>
              </a:rPr>
              <a:t>San Nicolas Island</a:t>
            </a:r>
          </a:p>
        </p:txBody>
      </p:sp>
      <p:sp>
        <p:nvSpPr>
          <p:cNvPr id="76" name="Rectangle 75"/>
          <p:cNvSpPr/>
          <p:nvPr/>
        </p:nvSpPr>
        <p:spPr>
          <a:xfrm>
            <a:off x="2331558" y="4980626"/>
            <a:ext cx="279324" cy="195527"/>
          </a:xfrm>
          <a:prstGeom prst="rect">
            <a:avLst/>
          </a:prstGeom>
          <a:noFill/>
          <a:ln w="28575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2" tIns="45716" rIns="91432" bIns="45716"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6683192" y="6520820"/>
            <a:ext cx="2468846" cy="336765"/>
          </a:xfrm>
          <a:prstGeom prst="rect">
            <a:avLst/>
          </a:prstGeom>
          <a:noFill/>
        </p:spPr>
        <p:txBody>
          <a:bodyPr wrap="none" lIns="91432" tIns="45716" rIns="91432" bIns="45716">
            <a:spAutoFit/>
          </a:bodyPr>
          <a:lstStyle/>
          <a:p>
            <a:pPr algn="r">
              <a:defRPr/>
            </a:pPr>
            <a:r>
              <a:rPr lang="en-US" sz="16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Images courtesy of Google</a:t>
            </a:r>
          </a:p>
        </p:txBody>
      </p:sp>
    </p:spTree>
    <p:extLst>
      <p:ext uri="{BB962C8B-B14F-4D97-AF65-F5344CB8AC3E}">
        <p14:creationId xmlns:p14="http://schemas.microsoft.com/office/powerpoint/2010/main" val="157483764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005840"/>
          </a:xfrm>
          <a:ln>
            <a:noFill/>
          </a:ln>
        </p:spPr>
        <p:txBody>
          <a:bodyPr>
            <a:normAutofit/>
          </a:bodyPr>
          <a:lstStyle/>
          <a:p>
            <a:pPr marL="342870" algn="l"/>
            <a:r>
              <a:rPr lang="en-US" sz="4000" dirty="0">
                <a:solidFill>
                  <a:schemeClr val="tx2"/>
                </a:solidFill>
              </a:rPr>
              <a:t>Data for San Nicolas Island</a:t>
            </a:r>
          </a:p>
        </p:txBody>
      </p:sp>
      <p:pic>
        <p:nvPicPr>
          <p:cNvPr id="15" name="Picture 14" descr="test2.tiff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4041" y="2543498"/>
            <a:ext cx="4202465" cy="29417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6" name="TextBox 15"/>
          <p:cNvSpPr txBox="1">
            <a:spLocks noChangeArrowheads="1"/>
          </p:cNvSpPr>
          <p:nvPr/>
        </p:nvSpPr>
        <p:spPr bwMode="auto">
          <a:xfrm>
            <a:off x="5262667" y="2626074"/>
            <a:ext cx="3080567" cy="2554545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32" tIns="45716" rIns="91432" bIns="45716" anchor="t" anchorCtr="0">
            <a:spAutoFit/>
          </a:bodyPr>
          <a:lstStyle/>
          <a:p>
            <a:pPr marL="225405" indent="-225405">
              <a:spcAft>
                <a:spcPts val="1200"/>
              </a:spcAft>
              <a:buFont typeface="Arial"/>
              <a:buChar char="•"/>
              <a:defRPr/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7 sites around the island</a:t>
            </a:r>
          </a:p>
          <a:p>
            <a:pPr marL="225405" indent="-225405">
              <a:spcAft>
                <a:spcPts val="1200"/>
              </a:spcAft>
              <a:buFont typeface="Arial"/>
              <a:buChar char="•"/>
              <a:defRPr/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Biannual surveys from 1980-2011 (</a:t>
            </a:r>
            <a:r>
              <a:rPr lang="en-US" sz="2000" i="1" dirty="0">
                <a:solidFill>
                  <a:schemeClr val="accent1">
                    <a:lumMod val="75000"/>
                  </a:schemeClr>
                </a:solidFill>
              </a:rPr>
              <a:t>n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 = 63)</a:t>
            </a:r>
          </a:p>
          <a:p>
            <a:pPr marL="225405" indent="-225405">
              <a:buFont typeface="Arial"/>
              <a:buChar char="•"/>
              <a:defRPr/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Divers collect data on:</a:t>
            </a:r>
          </a:p>
          <a:p>
            <a:pPr marL="458747" lvl="1" indent="-225405">
              <a:buFont typeface="Arial"/>
              <a:buChar char="•"/>
              <a:defRPr/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Fish (59 </a:t>
            </a:r>
            <a:r>
              <a:rPr lang="en-US" sz="2000" dirty="0" err="1">
                <a:solidFill>
                  <a:schemeClr val="accent1">
                    <a:lumMod val="75000"/>
                  </a:schemeClr>
                </a:solidFill>
              </a:rPr>
              <a:t>spp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)</a:t>
            </a:r>
          </a:p>
          <a:p>
            <a:pPr marL="458747" lvl="1" indent="-225405">
              <a:buFont typeface="Arial"/>
              <a:buChar char="•"/>
              <a:defRPr/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Inverts (14 </a:t>
            </a:r>
            <a:r>
              <a:rPr lang="en-US" sz="2000" dirty="0" err="1">
                <a:solidFill>
                  <a:schemeClr val="accent1">
                    <a:lumMod val="75000"/>
                  </a:schemeClr>
                </a:solidFill>
              </a:rPr>
              <a:t>spp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)</a:t>
            </a:r>
          </a:p>
          <a:p>
            <a:pPr marL="458747" lvl="1" indent="-225405">
              <a:buFont typeface="Arial"/>
              <a:buChar char="•"/>
              <a:defRPr/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Kelps (6 </a:t>
            </a:r>
            <a:r>
              <a:rPr lang="en-US" sz="2000" dirty="0" err="1">
                <a:solidFill>
                  <a:schemeClr val="accent1">
                    <a:lumMod val="75000"/>
                  </a:schemeClr>
                </a:solidFill>
              </a:rPr>
              <a:t>spp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)</a:t>
            </a:r>
          </a:p>
        </p:txBody>
      </p:sp>
      <p:sp>
        <p:nvSpPr>
          <p:cNvPr id="17" name="Rectangle 16"/>
          <p:cNvSpPr/>
          <p:nvPr/>
        </p:nvSpPr>
        <p:spPr>
          <a:xfrm>
            <a:off x="726310" y="1500446"/>
            <a:ext cx="7691382" cy="707886"/>
          </a:xfrm>
          <a:prstGeom prst="rect">
            <a:avLst/>
          </a:prstGeom>
        </p:spPr>
        <p:txBody>
          <a:bodyPr wrap="square" lIns="91432" tIns="45716" rIns="91432" bIns="45716">
            <a:spAutoFit/>
          </a:bodyPr>
          <a:lstStyle/>
          <a:p>
            <a:r>
              <a:rPr lang="en-US" sz="2000" dirty="0"/>
              <a:t>Kenner et al (2013) A multi-decade time series of kelp forest community structure at San Nicolas Island, California (USA). </a:t>
            </a:r>
            <a:r>
              <a:rPr lang="en-US" sz="2000" i="1" dirty="0"/>
              <a:t>Ecology</a:t>
            </a:r>
            <a:r>
              <a:rPr lang="en-US" sz="2000" dirty="0"/>
              <a:t> 94:2654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713262" y="6520820"/>
            <a:ext cx="2438776" cy="338554"/>
          </a:xfrm>
          <a:prstGeom prst="rect">
            <a:avLst/>
          </a:prstGeom>
          <a:noFill/>
        </p:spPr>
        <p:txBody>
          <a:bodyPr wrap="none" lIns="91432" tIns="45716" rIns="91432" bIns="45716">
            <a:spAutoFit/>
          </a:bodyPr>
          <a:lstStyle/>
          <a:p>
            <a:pPr algn="r">
              <a:defRPr/>
            </a:pPr>
            <a:r>
              <a:rPr lang="en-US" sz="16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courtesy of Google</a:t>
            </a:r>
          </a:p>
        </p:txBody>
      </p:sp>
    </p:spTree>
    <p:extLst>
      <p:ext uri="{BB962C8B-B14F-4D97-AF65-F5344CB8AC3E}">
        <p14:creationId xmlns:p14="http://schemas.microsoft.com/office/powerpoint/2010/main" val="163746465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005840"/>
          </a:xfrm>
          <a:ln>
            <a:noFill/>
          </a:ln>
        </p:spPr>
        <p:txBody>
          <a:bodyPr>
            <a:normAutofit/>
          </a:bodyPr>
          <a:lstStyle/>
          <a:p>
            <a:pPr marL="342870" algn="l"/>
            <a:r>
              <a:rPr lang="en-US" sz="4000" dirty="0">
                <a:solidFill>
                  <a:schemeClr val="tx2"/>
                </a:solidFill>
              </a:rPr>
              <a:t>Sea otters at San Nicolas</a:t>
            </a:r>
          </a:p>
        </p:txBody>
      </p:sp>
      <p:pic>
        <p:nvPicPr>
          <p:cNvPr id="4" name="Picture 3" descr="Otter_SLK_NPS_.jpg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09673" y="2628666"/>
            <a:ext cx="2282736" cy="182559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TextBox 4"/>
          <p:cNvSpPr txBox="1"/>
          <p:nvPr/>
        </p:nvSpPr>
        <p:spPr>
          <a:xfrm>
            <a:off x="6205691" y="6520265"/>
            <a:ext cx="2946449" cy="336765"/>
          </a:xfrm>
          <a:prstGeom prst="rect">
            <a:avLst/>
          </a:prstGeom>
          <a:noFill/>
        </p:spPr>
        <p:txBody>
          <a:bodyPr wrap="none" lIns="91432" tIns="45716" rIns="91432" bIns="45716">
            <a:spAutoFit/>
          </a:bodyPr>
          <a:lstStyle/>
          <a:p>
            <a:pPr algn="r">
              <a:defRPr/>
            </a:pPr>
            <a:r>
              <a:rPr lang="en-US" sz="16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courtesy of Steve </a:t>
            </a:r>
            <a:r>
              <a:rPr lang="en-US" sz="1600" i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Lonhart</a:t>
            </a:r>
            <a:endParaRPr lang="en-US" sz="1600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120" y="1827966"/>
            <a:ext cx="5486400" cy="3657600"/>
          </a:xfrm>
          <a:prstGeom prst="rect">
            <a:avLst/>
          </a:prstGeom>
        </p:spPr>
      </p:pic>
      <p:sp>
        <p:nvSpPr>
          <p:cNvPr id="8" name="TextBox 8"/>
          <p:cNvSpPr txBox="1">
            <a:spLocks noChangeArrowheads="1"/>
          </p:cNvSpPr>
          <p:nvPr/>
        </p:nvSpPr>
        <p:spPr bwMode="auto">
          <a:xfrm>
            <a:off x="1440696" y="1510195"/>
            <a:ext cx="4221587" cy="4001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2" tIns="45716" rIns="91432" bIns="45716">
            <a:spAutoFit/>
          </a:bodyPr>
          <a:lstStyle/>
          <a:p>
            <a:r>
              <a:rPr lang="en-US" sz="2000" dirty="0">
                <a:solidFill>
                  <a:srgbClr val="376092"/>
                </a:solidFill>
                <a:latin typeface="Calibri" pitchFamily="34" charset="0"/>
              </a:rPr>
              <a:t>Otters absent for &gt;100 </a:t>
            </a:r>
            <a:r>
              <a:rPr lang="en-US" sz="2000" dirty="0" err="1">
                <a:solidFill>
                  <a:srgbClr val="376092"/>
                </a:solidFill>
                <a:latin typeface="Calibri" pitchFamily="34" charset="0"/>
              </a:rPr>
              <a:t>yr</a:t>
            </a:r>
            <a:r>
              <a:rPr lang="en-US" sz="2000" dirty="0">
                <a:solidFill>
                  <a:srgbClr val="376092"/>
                </a:solidFill>
                <a:latin typeface="Calibri" pitchFamily="34" charset="0"/>
              </a:rPr>
              <a:t> prior to 1987</a:t>
            </a:r>
          </a:p>
        </p:txBody>
      </p:sp>
    </p:spTree>
    <p:extLst>
      <p:ext uri="{BB962C8B-B14F-4D97-AF65-F5344CB8AC3E}">
        <p14:creationId xmlns:p14="http://schemas.microsoft.com/office/powerpoint/2010/main" val="128166191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005840"/>
          </a:xfrm>
          <a:ln>
            <a:noFill/>
          </a:ln>
        </p:spPr>
        <p:txBody>
          <a:bodyPr>
            <a:normAutofit/>
          </a:bodyPr>
          <a:lstStyle/>
          <a:p>
            <a:pPr marL="342870" algn="l"/>
            <a:r>
              <a:rPr lang="en-US" sz="4000" dirty="0">
                <a:solidFill>
                  <a:schemeClr val="tx2"/>
                </a:solidFill>
              </a:rPr>
              <a:t>El Niño around San Nicolas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851687" y="6520820"/>
            <a:ext cx="2300351" cy="336765"/>
          </a:xfrm>
          <a:prstGeom prst="rect">
            <a:avLst/>
          </a:prstGeom>
          <a:noFill/>
        </p:spPr>
        <p:txBody>
          <a:bodyPr wrap="none" lIns="91432" tIns="45716" rIns="91432" bIns="45716">
            <a:spAutoFit/>
          </a:bodyPr>
          <a:lstStyle/>
          <a:p>
            <a:pPr algn="r">
              <a:defRPr/>
            </a:pPr>
            <a:r>
              <a:rPr lang="en-US" sz="16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courtesy of NOAA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643" y="2620222"/>
            <a:ext cx="2141172" cy="182713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231" y="1834868"/>
            <a:ext cx="5486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988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005840"/>
          </a:xfrm>
          <a:ln>
            <a:noFill/>
          </a:ln>
        </p:spPr>
        <p:txBody>
          <a:bodyPr>
            <a:normAutofit/>
          </a:bodyPr>
          <a:lstStyle/>
          <a:p>
            <a:pPr marL="342870" algn="l"/>
            <a:r>
              <a:rPr lang="en-US" sz="4000" dirty="0">
                <a:solidFill>
                  <a:schemeClr val="tx2"/>
                </a:solidFill>
              </a:rPr>
              <a:t>Urchin harvest at San Nicolas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590" y="1612372"/>
            <a:ext cx="6172200" cy="4114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148420" y="6520820"/>
            <a:ext cx="3003618" cy="338546"/>
          </a:xfrm>
          <a:prstGeom prst="rect">
            <a:avLst/>
          </a:prstGeom>
          <a:noFill/>
        </p:spPr>
        <p:txBody>
          <a:bodyPr wrap="none" lIns="91432" tIns="45716" rIns="91432" bIns="45716">
            <a:spAutoFit/>
          </a:bodyPr>
          <a:lstStyle/>
          <a:p>
            <a:pPr algn="r">
              <a:defRPr/>
            </a:pPr>
            <a:r>
              <a:rPr lang="en-US" sz="16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Data from </a:t>
            </a:r>
            <a:r>
              <a:rPr lang="en-US" sz="1600" i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Calif</a:t>
            </a:r>
            <a:r>
              <a:rPr lang="en-US" sz="16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1600" i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Dept</a:t>
            </a:r>
            <a:r>
              <a:rPr lang="en-US" sz="16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Fish Wildlife</a:t>
            </a:r>
          </a:p>
        </p:txBody>
      </p:sp>
    </p:spTree>
    <p:extLst>
      <p:ext uri="{BB962C8B-B14F-4D97-AF65-F5344CB8AC3E}">
        <p14:creationId xmlns:p14="http://schemas.microsoft.com/office/powerpoint/2010/main" val="18178951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Density dependence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164010" y="1353314"/>
            <a:ext cx="70494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</a:rPr>
              <a:t>univariate discrete exponential growth not in log-space</a:t>
            </a:r>
          </a:p>
        </p:txBody>
      </p:sp>
      <p:graphicFrame>
        <p:nvGraphicFramePr>
          <p:cNvPr id="6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05037574"/>
              </p:ext>
            </p:extLst>
          </p:nvPr>
        </p:nvGraphicFramePr>
        <p:xfrm>
          <a:off x="727073" y="3758772"/>
          <a:ext cx="2524125" cy="574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715" name="Equation" r:id="rId4" imgW="1002960" imgH="228600" progId="Equation.3">
                  <p:embed/>
                </p:oleObj>
              </mc:Choice>
              <mc:Fallback>
                <p:oleObj name="Equation" r:id="rId4" imgW="1002960" imgH="228600" progId="Equation.3">
                  <p:embed/>
                  <p:pic>
                    <p:nvPicPr>
                      <p:cNvPr id="28674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7073" y="3758772"/>
                        <a:ext cx="2524125" cy="5746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595270" y="2863876"/>
            <a:ext cx="7953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</a:rPr>
              <a:t>univariate discrete density-dependent growth not in log-space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95270" y="4495623"/>
            <a:ext cx="7866834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</a:rPr>
              <a:t>The shape of f(n_t-1) determines the dynamics of the system: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</a:rPr>
              <a:t>stable or unstable equilibrium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</a:rPr>
              <a:t>Speed at which equilibrium is approached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</a:rPr>
              <a:t>Equilibrium level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</a:rPr>
              <a:t>Sensitivity to perturbations</a:t>
            </a:r>
          </a:p>
        </p:txBody>
      </p:sp>
      <p:graphicFrame>
        <p:nvGraphicFramePr>
          <p:cNvPr id="11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2638489"/>
              </p:ext>
            </p:extLst>
          </p:nvPr>
        </p:nvGraphicFramePr>
        <p:xfrm>
          <a:off x="3426694" y="2052090"/>
          <a:ext cx="2524125" cy="574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716" name="Equation" r:id="rId6" imgW="1002960" imgH="228600" progId="Equation.3">
                  <p:embed/>
                </p:oleObj>
              </mc:Choice>
              <mc:Fallback>
                <p:oleObj name="Equation" r:id="rId6" imgW="1002960" imgH="228600" progId="Equation.3">
                  <p:embed/>
                  <p:pic>
                    <p:nvPicPr>
                      <p:cNvPr id="28674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26694" y="2052090"/>
                        <a:ext cx="2524125" cy="5746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22090943"/>
              </p:ext>
            </p:extLst>
          </p:nvPr>
        </p:nvGraphicFramePr>
        <p:xfrm>
          <a:off x="4517617" y="3745206"/>
          <a:ext cx="3929062" cy="574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717" name="Equation" r:id="rId8" imgW="1562040" imgH="228600" progId="Equation.3">
                  <p:embed/>
                </p:oleObj>
              </mc:Choice>
              <mc:Fallback>
                <p:oleObj name="Equation" r:id="rId8" imgW="1562040" imgH="228600" progId="Equation.3">
                  <p:embed/>
                  <p:pic>
                    <p:nvPicPr>
                      <p:cNvPr id="6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17617" y="3745206"/>
                        <a:ext cx="3929062" cy="5746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466829" y="3394554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general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260475" y="3434972"/>
            <a:ext cx="1492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Specific type</a:t>
            </a:r>
          </a:p>
        </p:txBody>
      </p:sp>
    </p:spTree>
    <p:extLst>
      <p:ext uri="{BB962C8B-B14F-4D97-AF65-F5344CB8AC3E}">
        <p14:creationId xmlns:p14="http://schemas.microsoft.com/office/powerpoint/2010/main" val="115150501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005840"/>
          </a:xfrm>
          <a:ln>
            <a:noFill/>
          </a:ln>
        </p:spPr>
        <p:txBody>
          <a:bodyPr>
            <a:normAutofit/>
          </a:bodyPr>
          <a:lstStyle/>
          <a:p>
            <a:pPr marL="342870" algn="l"/>
            <a:r>
              <a:rPr lang="en-US" sz="4000" dirty="0">
                <a:solidFill>
                  <a:schemeClr val="tx2"/>
                </a:solidFill>
              </a:rPr>
              <a:t>Fitting the model</a:t>
            </a: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419320" y="1609970"/>
            <a:ext cx="6873248" cy="2123650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32" tIns="45716" rIns="91432" bIns="45716" anchor="t" anchorCtr="0">
            <a:spAutoFit/>
          </a:bodyPr>
          <a:lstStyle/>
          <a:p>
            <a:pPr marL="287312" indent="-287312">
              <a:spcAft>
                <a:spcPts val="1200"/>
              </a:spcAft>
              <a:buFont typeface="Arial"/>
              <a:buChar char="•"/>
              <a:defRPr/>
            </a:pPr>
            <a:r>
              <a:rPr lang="en-US" sz="2800" dirty="0">
                <a:solidFill>
                  <a:schemeClr val="tx1"/>
                </a:solidFill>
              </a:rPr>
              <a:t>6 observations of 4 states 1980 to 2011 </a:t>
            </a:r>
          </a:p>
          <a:p>
            <a:pPr marL="287312" indent="-287312">
              <a:spcAft>
                <a:spcPts val="1200"/>
              </a:spcAft>
              <a:buFont typeface="Arial"/>
              <a:buChar char="•"/>
              <a:defRPr/>
            </a:pPr>
            <a:r>
              <a:rPr lang="en-US" sz="2800" dirty="0">
                <a:solidFill>
                  <a:schemeClr val="tx1"/>
                </a:solidFill>
              </a:rPr>
              <a:t>Each state has same</a:t>
            </a:r>
          </a:p>
          <a:p>
            <a:pPr marL="287312" indent="-287312">
              <a:spcAft>
                <a:spcPts val="1200"/>
              </a:spcAft>
              <a:buFont typeface="Arial"/>
              <a:buChar char="•"/>
              <a:defRPr/>
            </a:pPr>
            <a:r>
              <a:rPr lang="en-US" sz="2800" dirty="0">
                <a:solidFill>
                  <a:schemeClr val="tx1"/>
                </a:solidFill>
              </a:rPr>
              <a:t>MCMC via JAGS to allow observation errors with negative binomial error model.  </a:t>
            </a:r>
          </a:p>
        </p:txBody>
      </p:sp>
      <p:graphicFrame>
        <p:nvGraphicFramePr>
          <p:cNvPr id="5" name="Object 2"/>
          <p:cNvGraphicFramePr>
            <a:graphicFrameLocks noChangeAspect="1"/>
          </p:cNvGraphicFramePr>
          <p:nvPr>
            <p:extLst/>
          </p:nvPr>
        </p:nvGraphicFramePr>
        <p:xfrm>
          <a:off x="3767393" y="2233246"/>
          <a:ext cx="479425" cy="54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1256" name="Equation" r:id="rId4" imgW="190500" imgH="215900" progId="Equation.3">
                  <p:embed/>
                </p:oleObj>
              </mc:Choice>
              <mc:Fallback>
                <p:oleObj name="Equation" r:id="rId4" imgW="190500" imgH="215900" progId="Equation.3">
                  <p:embed/>
                  <p:pic>
                    <p:nvPicPr>
                      <p:cNvPr id="5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67393" y="2233246"/>
                        <a:ext cx="479425" cy="5429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755620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B matrix</a:t>
            </a:r>
          </a:p>
        </p:txBody>
      </p:sp>
      <p:graphicFrame>
        <p:nvGraphicFramePr>
          <p:cNvPr id="75778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02744112"/>
              </p:ext>
            </p:extLst>
          </p:nvPr>
        </p:nvGraphicFramePr>
        <p:xfrm>
          <a:off x="1355584" y="1948609"/>
          <a:ext cx="4608513" cy="2944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2279" name="Equation" r:id="rId4" imgW="1828800" imgH="1168200" progId="Equation.3">
                  <p:embed/>
                </p:oleObj>
              </mc:Choice>
              <mc:Fallback>
                <p:oleObj name="Equation" r:id="rId4" imgW="1828800" imgH="1168200" progId="Equation.3">
                  <p:embed/>
                  <p:pic>
                    <p:nvPicPr>
                      <p:cNvPr id="75778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55584" y="1948609"/>
                        <a:ext cx="4608513" cy="29448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75788" name="Group 12"/>
          <p:cNvGrpSpPr>
            <a:grpSpLocks/>
          </p:cNvGrpSpPr>
          <p:nvPr/>
        </p:nvGrpSpPr>
        <p:grpSpPr bwMode="auto">
          <a:xfrm>
            <a:off x="1650859" y="3213847"/>
            <a:ext cx="6942140" cy="2062162"/>
            <a:chOff x="812" y="2129"/>
            <a:chExt cx="4373" cy="1299"/>
          </a:xfrm>
        </p:grpSpPr>
        <p:sp>
          <p:nvSpPr>
            <p:cNvPr id="14" name="Rounded Rectangle 13"/>
            <p:cNvSpPr/>
            <p:nvPr/>
          </p:nvSpPr>
          <p:spPr>
            <a:xfrm rot="2205251">
              <a:off x="812" y="2129"/>
              <a:ext cx="2940" cy="299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accent2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75782" name="TextBox 14"/>
            <p:cNvSpPr txBox="1">
              <a:spLocks noChangeArrowheads="1"/>
            </p:cNvSpPr>
            <p:nvPr/>
          </p:nvSpPr>
          <p:spPr bwMode="auto">
            <a:xfrm>
              <a:off x="3446" y="3137"/>
              <a:ext cx="1739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r>
                <a:rPr lang="en-US" sz="2400" b="1" dirty="0">
                  <a:solidFill>
                    <a:srgbClr val="FF0000"/>
                  </a:solidFill>
                </a:rPr>
                <a:t>Intra-specific effects</a:t>
              </a:r>
            </a:p>
          </p:txBody>
        </p:sp>
      </p:grpSp>
      <p:grpSp>
        <p:nvGrpSpPr>
          <p:cNvPr id="75789" name="Group 13"/>
          <p:cNvGrpSpPr>
            <a:grpSpLocks/>
          </p:cNvGrpSpPr>
          <p:nvPr/>
        </p:nvGrpSpPr>
        <p:grpSpPr bwMode="auto">
          <a:xfrm>
            <a:off x="2135047" y="2037509"/>
            <a:ext cx="6729412" cy="2773363"/>
            <a:chOff x="1117" y="1388"/>
            <a:chExt cx="4239" cy="1747"/>
          </a:xfrm>
        </p:grpSpPr>
        <p:sp>
          <p:nvSpPr>
            <p:cNvPr id="18" name="TextBox 17"/>
            <p:cNvSpPr txBox="1"/>
            <p:nvPr/>
          </p:nvSpPr>
          <p:spPr>
            <a:xfrm>
              <a:off x="3648" y="1966"/>
              <a:ext cx="1708" cy="29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400" dirty="0">
                  <a:solidFill>
                    <a:schemeClr val="accent6"/>
                  </a:solidFill>
                  <a:latin typeface="Calibri" panose="020F0502020204030204" pitchFamily="34" charset="0"/>
                </a:rPr>
                <a:t>Inter-specific effects</a:t>
              </a:r>
            </a:p>
          </p:txBody>
        </p:sp>
        <p:sp>
          <p:nvSpPr>
            <p:cNvPr id="20" name="Right Triangle 19"/>
            <p:cNvSpPr/>
            <p:nvPr/>
          </p:nvSpPr>
          <p:spPr>
            <a:xfrm>
              <a:off x="1117" y="1643"/>
              <a:ext cx="1978" cy="1492"/>
            </a:xfrm>
            <a:prstGeom prst="rtTriangle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Calibri" panose="020F0502020204030204" pitchFamily="34" charset="0"/>
              </a:endParaRPr>
            </a:p>
          </p:txBody>
        </p:sp>
        <p:sp>
          <p:nvSpPr>
            <p:cNvPr id="21" name="Right Triangle 20"/>
            <p:cNvSpPr/>
            <p:nvPr/>
          </p:nvSpPr>
          <p:spPr>
            <a:xfrm rot="10800000">
              <a:off x="1403" y="1388"/>
              <a:ext cx="1979" cy="1493"/>
            </a:xfrm>
            <a:prstGeom prst="rtTriangle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4235226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005840"/>
          </a:xfrm>
          <a:ln>
            <a:noFill/>
          </a:ln>
        </p:spPr>
        <p:txBody>
          <a:bodyPr>
            <a:noAutofit/>
          </a:bodyPr>
          <a:lstStyle/>
          <a:p>
            <a:pPr marL="1588"/>
            <a:r>
              <a:rPr lang="en-US" sz="4000" dirty="0">
                <a:solidFill>
                  <a:schemeClr val="tx2"/>
                </a:solidFill>
              </a:rPr>
              <a:t>Changes in density &amp; density-dependence</a:t>
            </a:r>
          </a:p>
        </p:txBody>
      </p:sp>
      <p:pic>
        <p:nvPicPr>
          <p:cNvPr id="3" name="Picture 2" descr="ex_trophic_fits_with_DD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05" y="1182034"/>
            <a:ext cx="8865260" cy="5319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92629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005840"/>
          </a:xfrm>
          <a:ln>
            <a:noFill/>
          </a:ln>
        </p:spPr>
        <p:txBody>
          <a:bodyPr>
            <a:noAutofit/>
          </a:bodyPr>
          <a:lstStyle/>
          <a:p>
            <a:pPr marL="342870" algn="l"/>
            <a:r>
              <a:rPr lang="en-US" sz="4000" dirty="0">
                <a:solidFill>
                  <a:schemeClr val="tx2"/>
                </a:solidFill>
              </a:rPr>
              <a:t>Examples of trophic effects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0147" y="2103429"/>
            <a:ext cx="4114800" cy="41148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008410" y="1473267"/>
            <a:ext cx="1458602" cy="461665"/>
          </a:xfrm>
          <a:prstGeom prst="rect">
            <a:avLst/>
          </a:prstGeom>
        </p:spPr>
        <p:txBody>
          <a:bodyPr wrap="none" lIns="91432" tIns="45716" rIns="91432" bIns="45716">
            <a:spAutoFit/>
          </a:bodyPr>
          <a:lstStyle/>
          <a:p>
            <a:pPr algn="ctr"/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Top-down</a:t>
            </a:r>
          </a:p>
        </p:txBody>
      </p:sp>
      <p:sp>
        <p:nvSpPr>
          <p:cNvPr id="7" name="Rectangle 6"/>
          <p:cNvSpPr/>
          <p:nvPr/>
        </p:nvSpPr>
        <p:spPr>
          <a:xfrm>
            <a:off x="6327517" y="1473267"/>
            <a:ext cx="1535396" cy="461665"/>
          </a:xfrm>
          <a:prstGeom prst="rect">
            <a:avLst/>
          </a:prstGeom>
        </p:spPr>
        <p:txBody>
          <a:bodyPr wrap="none" lIns="91432" tIns="45716" rIns="91432" bIns="45716">
            <a:spAutoFit/>
          </a:bodyPr>
          <a:lstStyle/>
          <a:p>
            <a:pPr algn="ctr"/>
            <a:r>
              <a:rPr lang="en-US" sz="2400" dirty="0">
                <a:solidFill>
                  <a:schemeClr val="accent3">
                    <a:lumMod val="75000"/>
                  </a:schemeClr>
                </a:solidFill>
              </a:rPr>
              <a:t>Bottom-up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194" y="2103430"/>
            <a:ext cx="41148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39423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40000" r="-4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58AA56A-CD1F-734F-BFA6-0C3EC8CC3117}"/>
              </a:ext>
            </a:extLst>
          </p:cNvPr>
          <p:cNvSpPr txBox="1"/>
          <p:nvPr/>
        </p:nvSpPr>
        <p:spPr>
          <a:xfrm>
            <a:off x="6647936" y="6339017"/>
            <a:ext cx="2377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sanctuaries.noaa.gov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425688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Stability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1094" y="1736862"/>
            <a:ext cx="5261811" cy="4203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85242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7" name="Title 1"/>
          <p:cNvSpPr>
            <a:spLocks noGrp="1"/>
          </p:cNvSpPr>
          <p:nvPr>
            <p:ph type="title"/>
          </p:nvPr>
        </p:nvSpPr>
        <p:spPr>
          <a:xfrm>
            <a:off x="444500" y="0"/>
            <a:ext cx="8229600" cy="1143000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  <a:latin typeface="Calibri" charset="0"/>
              </a:rPr>
              <a:t>Stationary distribution for MAR(1)</a:t>
            </a:r>
          </a:p>
        </p:txBody>
      </p:sp>
      <p:graphicFrame>
        <p:nvGraphicFramePr>
          <p:cNvPr id="110594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14428994"/>
              </p:ext>
            </p:extLst>
          </p:nvPr>
        </p:nvGraphicFramePr>
        <p:xfrm>
          <a:off x="4369593" y="2056378"/>
          <a:ext cx="2530475" cy="701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2843" name="Equation" r:id="rId4" imgW="990600" imgH="279400" progId="Equation.3">
                  <p:embed/>
                </p:oleObj>
              </mc:Choice>
              <mc:Fallback>
                <p:oleObj name="Equation" r:id="rId4" imgW="990600" imgH="279400" progId="Equation.3">
                  <p:embed/>
                  <p:pic>
                    <p:nvPicPr>
                      <p:cNvPr id="110594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69593" y="2056378"/>
                        <a:ext cx="2530475" cy="7016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0596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88904520"/>
              </p:ext>
            </p:extLst>
          </p:nvPr>
        </p:nvGraphicFramePr>
        <p:xfrm>
          <a:off x="3289299" y="3055489"/>
          <a:ext cx="5087938" cy="700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2844" name="Equation" r:id="rId6" imgW="1993900" imgH="279400" progId="Equation.3">
                  <p:embed/>
                </p:oleObj>
              </mc:Choice>
              <mc:Fallback>
                <p:oleObj name="Equation" r:id="rId6" imgW="1993900" imgH="279400" progId="Equation.3">
                  <p:embed/>
                  <p:pic>
                    <p:nvPicPr>
                      <p:cNvPr id="110596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89299" y="3055489"/>
                        <a:ext cx="5087938" cy="7000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0598" name="TextBox 8"/>
          <p:cNvSpPr txBox="1">
            <a:spLocks noChangeArrowheads="1"/>
          </p:cNvSpPr>
          <p:nvPr/>
        </p:nvSpPr>
        <p:spPr bwMode="auto">
          <a:xfrm>
            <a:off x="2369343" y="2219890"/>
            <a:ext cx="18399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 sz="2400" dirty="0"/>
              <a:t>Mean vector:</a:t>
            </a:r>
          </a:p>
        </p:txBody>
      </p:sp>
      <p:sp>
        <p:nvSpPr>
          <p:cNvPr id="110599" name="TextBox 9"/>
          <p:cNvSpPr txBox="1">
            <a:spLocks noChangeArrowheads="1"/>
          </p:cNvSpPr>
          <p:nvPr/>
        </p:nvSpPr>
        <p:spPr bwMode="auto">
          <a:xfrm>
            <a:off x="665088" y="3206907"/>
            <a:ext cx="25019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 sz="2400" dirty="0"/>
              <a:t>Covariance matrix:</a:t>
            </a:r>
          </a:p>
        </p:txBody>
      </p:sp>
      <p:sp>
        <p:nvSpPr>
          <p:cNvPr id="110602" name="TextBox 13"/>
          <p:cNvSpPr txBox="1">
            <a:spLocks noChangeArrowheads="1"/>
          </p:cNvSpPr>
          <p:nvPr/>
        </p:nvSpPr>
        <p:spPr bwMode="auto">
          <a:xfrm>
            <a:off x="2520155" y="4141930"/>
            <a:ext cx="43799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ctr"/>
            <a:r>
              <a:rPr lang="en-US" sz="2400" dirty="0"/>
              <a:t>(analogous to the </a:t>
            </a:r>
            <a:r>
              <a:rPr lang="en-US" sz="2400" dirty="0" err="1"/>
              <a:t>univariate</a:t>
            </a:r>
            <a:r>
              <a:rPr lang="en-US" sz="2400" dirty="0"/>
              <a:t> case)</a:t>
            </a:r>
            <a:endParaRPr lang="en-US" sz="2400" baseline="-25000" dirty="0">
              <a:latin typeface="Times New Roman" charset="0"/>
              <a:cs typeface="Times New Roman" charset="0"/>
            </a:endParaRP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327025" y="1119188"/>
            <a:ext cx="8489950" cy="44450"/>
          </a:xfrm>
          <a:prstGeom prst="rect">
            <a:avLst/>
          </a:prstGeom>
          <a:gradFill rotWithShape="1">
            <a:gsLst>
              <a:gs pos="0">
                <a:srgbClr val="9AB5E4"/>
              </a:gs>
              <a:gs pos="50000">
                <a:srgbClr val="C2D1ED"/>
              </a:gs>
              <a:gs pos="100000">
                <a:srgbClr val="E1E8F5"/>
              </a:gs>
            </a:gsLst>
            <a:lin ang="0" scaled="1"/>
          </a:gradFill>
          <a:ln w="25400">
            <a:noFill/>
            <a:miter lim="800000"/>
            <a:headEnd/>
            <a:tailEnd/>
          </a:ln>
          <a:effectLst>
            <a:outerShdw blurRad="63500" dist="38100" dir="2700000" algn="tl" rotWithShape="0">
              <a:srgbClr val="000000">
                <a:alpha val="39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61794" y="5534153"/>
            <a:ext cx="788308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>
                <a:solidFill>
                  <a:schemeClr val="tx2"/>
                </a:solidFill>
                <a:latin typeface="+mn-lt"/>
                <a:ea typeface="+mn-ea"/>
              </a:rPr>
              <a:t>The theory in this part of the lecture draws from</a:t>
            </a:r>
          </a:p>
          <a:p>
            <a:pPr marL="461963" indent="-46196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dirty="0">
                <a:latin typeface="+mn-lt"/>
                <a:ea typeface="+mn-ea"/>
              </a:rPr>
              <a:t>Ives AR, Dennis B, </a:t>
            </a:r>
            <a:r>
              <a:rPr lang="en-US" sz="1600" dirty="0" err="1">
                <a:latin typeface="+mn-lt"/>
                <a:ea typeface="+mn-ea"/>
              </a:rPr>
              <a:t>Cottingham</a:t>
            </a:r>
            <a:r>
              <a:rPr lang="en-US" sz="1600" dirty="0">
                <a:latin typeface="+mn-lt"/>
                <a:ea typeface="+mn-ea"/>
              </a:rPr>
              <a:t> KL, Carpenter SR. 2003. Estimating community stability and ecological interactions from time series data. </a:t>
            </a:r>
            <a:r>
              <a:rPr lang="en-US" sz="1600" i="1" dirty="0">
                <a:latin typeface="+mn-lt"/>
                <a:ea typeface="+mn-ea"/>
              </a:rPr>
              <a:t>Ecological Monographs </a:t>
            </a:r>
            <a:r>
              <a:rPr lang="en-US" sz="1600" dirty="0">
                <a:latin typeface="+mn-lt"/>
                <a:ea typeface="+mn-ea"/>
              </a:rPr>
              <a:t>73: 301-330</a:t>
            </a:r>
          </a:p>
        </p:txBody>
      </p:sp>
    </p:spTree>
    <p:extLst>
      <p:ext uri="{BB962C8B-B14F-4D97-AF65-F5344CB8AC3E}">
        <p14:creationId xmlns:p14="http://schemas.microsoft.com/office/powerpoint/2010/main" val="141734743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13" name="Title 1"/>
          <p:cNvSpPr>
            <a:spLocks noGrp="1"/>
          </p:cNvSpPr>
          <p:nvPr>
            <p:ph type="title"/>
          </p:nvPr>
        </p:nvSpPr>
        <p:spPr>
          <a:xfrm>
            <a:off x="0" y="15358"/>
            <a:ext cx="9144000" cy="1143000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  <a:latin typeface="Calibri" charset="0"/>
              </a:rPr>
              <a:t>Stability properties of MAR(1) models</a:t>
            </a:r>
          </a:p>
        </p:txBody>
      </p:sp>
      <p:sp>
        <p:nvSpPr>
          <p:cNvPr id="192514" name="TextBox 4"/>
          <p:cNvSpPr txBox="1">
            <a:spLocks noChangeArrowheads="1"/>
          </p:cNvSpPr>
          <p:nvPr/>
        </p:nvSpPr>
        <p:spPr bwMode="auto">
          <a:xfrm>
            <a:off x="1517650" y="1301750"/>
            <a:ext cx="6108700" cy="17235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71450" indent="-1714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>
              <a:buFont typeface="Arial" charset="0"/>
              <a:buChar char="•"/>
            </a:pPr>
            <a:r>
              <a:rPr lang="en-US" sz="2400" dirty="0"/>
              <a:t>Our interest is in stable systems</a:t>
            </a:r>
          </a:p>
          <a:p>
            <a:pPr>
              <a:spcAft>
                <a:spcPts val="1200"/>
              </a:spcAft>
            </a:pPr>
            <a:r>
              <a:rPr lang="en-US" sz="2400" dirty="0"/>
              <a:t>	(i.e. all eigenvalues of </a:t>
            </a:r>
            <a:r>
              <a:rPr lang="en-US" sz="2400" b="1" dirty="0">
                <a:latin typeface="Times New Roman" charset="0"/>
                <a:cs typeface="Times New Roman" charset="0"/>
              </a:rPr>
              <a:t>B</a:t>
            </a:r>
            <a:r>
              <a:rPr lang="en-US" sz="2400" dirty="0"/>
              <a:t> lie within unit circle)</a:t>
            </a:r>
          </a:p>
          <a:p>
            <a:pPr>
              <a:buFont typeface="Arial" charset="0"/>
              <a:buChar char="•"/>
            </a:pPr>
            <a:r>
              <a:rPr lang="en-US" sz="2400" dirty="0"/>
              <a:t>Stability can be measured in several ways, but here are three that we</a:t>
            </a:r>
            <a:r>
              <a:rPr lang="ja-JP" altLang="en-US" sz="2400" dirty="0"/>
              <a:t> </a:t>
            </a:r>
            <a:r>
              <a:rPr lang="en-US" altLang="ja-JP" sz="2400" dirty="0"/>
              <a:t>will</a:t>
            </a:r>
            <a:r>
              <a:rPr lang="en-US" sz="2400" dirty="0"/>
              <a:t> use: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1316038" y="3346450"/>
          <a:ext cx="6511925" cy="2291715"/>
        </p:xfrm>
        <a:graphic>
          <a:graphicData uri="http://schemas.openxmlformats.org/drawingml/2006/table">
            <a:tbl>
              <a:tblPr/>
              <a:tblGrid>
                <a:gridCol w="1854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57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Stability measure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More stable when…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Variance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variance of the stationary distribution is low relative to that for the process error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Return rate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rapid approach to the stationary distribution (i.e. high return rate)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Reactivity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</a:rPr>
                        <a:t>fewer departures from the mean of the stationary distribution (i.e. low reactivity)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327025" y="1119188"/>
            <a:ext cx="8489950" cy="44450"/>
          </a:xfrm>
          <a:prstGeom prst="rect">
            <a:avLst/>
          </a:prstGeom>
          <a:gradFill rotWithShape="1">
            <a:gsLst>
              <a:gs pos="0">
                <a:srgbClr val="9AB5E4"/>
              </a:gs>
              <a:gs pos="50000">
                <a:srgbClr val="C2D1ED"/>
              </a:gs>
              <a:gs pos="100000">
                <a:srgbClr val="E1E8F5"/>
              </a:gs>
            </a:gsLst>
            <a:lin ang="0" scaled="1"/>
          </a:gradFill>
          <a:ln w="25400">
            <a:noFill/>
            <a:miter lim="800000"/>
            <a:headEnd/>
            <a:tailEnd/>
          </a:ln>
          <a:effectLst>
            <a:outerShdw blurRad="63500" dist="38100" dir="2700000" algn="tl" rotWithShape="0">
              <a:srgbClr val="000000">
                <a:alpha val="39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8435277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57" name="Title 1"/>
          <p:cNvSpPr>
            <a:spLocks noGrp="1"/>
          </p:cNvSpPr>
          <p:nvPr>
            <p:ph type="title"/>
          </p:nvPr>
        </p:nvSpPr>
        <p:spPr>
          <a:xfrm>
            <a:off x="0" y="15729"/>
            <a:ext cx="9144000" cy="1143000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  <a:latin typeface="Calibri" charset="0"/>
              </a:rPr>
              <a:t>Stability properties of MAR(1) models</a:t>
            </a:r>
          </a:p>
        </p:txBody>
      </p:sp>
      <p:sp>
        <p:nvSpPr>
          <p:cNvPr id="198658" name="Rectangle 8"/>
          <p:cNvSpPr>
            <a:spLocks noChangeArrowheads="1"/>
          </p:cNvSpPr>
          <p:nvPr/>
        </p:nvSpPr>
        <p:spPr bwMode="auto">
          <a:xfrm>
            <a:off x="960438" y="1827644"/>
            <a:ext cx="7221537" cy="1785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234950" indent="-234950">
              <a:spcAft>
                <a:spcPts val="600"/>
              </a:spcAft>
              <a:buFont typeface="Arial" charset="0"/>
              <a:buChar char="•"/>
            </a:pPr>
            <a:r>
              <a:rPr lang="en-US" sz="2000" dirty="0">
                <a:latin typeface="Calibri" charset="0"/>
              </a:rPr>
              <a:t>In stochastic models, equilibrium is the stationary distribution</a:t>
            </a:r>
          </a:p>
          <a:p>
            <a:pPr marL="234950" indent="-234950">
              <a:spcAft>
                <a:spcPts val="600"/>
              </a:spcAft>
              <a:buFont typeface="Arial" charset="0"/>
              <a:buChar char="•"/>
            </a:pPr>
            <a:r>
              <a:rPr lang="en-US" sz="2000" dirty="0">
                <a:latin typeface="Calibri" charset="0"/>
              </a:rPr>
              <a:t>Rate of return to the stochastic equilibrium is the rate at which the transition distribution converges to the stationary distribution from an initial, known value</a:t>
            </a:r>
          </a:p>
          <a:p>
            <a:pPr marL="234950" indent="-234950">
              <a:spcAft>
                <a:spcPts val="600"/>
              </a:spcAft>
              <a:buFont typeface="Arial" charset="0"/>
              <a:buChar char="•"/>
            </a:pPr>
            <a:r>
              <a:rPr lang="en-US" sz="2000" dirty="0">
                <a:latin typeface="Calibri" charset="0"/>
              </a:rPr>
              <a:t>The more rapid the convergence, the more stable the system</a:t>
            </a:r>
          </a:p>
        </p:txBody>
      </p:sp>
      <p:sp>
        <p:nvSpPr>
          <p:cNvPr id="198659" name="TextBox 9"/>
          <p:cNvSpPr txBox="1">
            <a:spLocks noChangeArrowheads="1"/>
          </p:cNvSpPr>
          <p:nvPr/>
        </p:nvSpPr>
        <p:spPr bwMode="auto">
          <a:xfrm>
            <a:off x="2445131" y="1255566"/>
            <a:ext cx="425373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ctr"/>
            <a:r>
              <a:rPr lang="en-US" sz="2400" u="sng" dirty="0"/>
              <a:t>Return rates (</a:t>
            </a:r>
            <a:r>
              <a:rPr lang="en-US" sz="2400" u="sng" dirty="0" err="1"/>
              <a:t>ie</a:t>
            </a:r>
            <a:r>
              <a:rPr lang="en-US" sz="2400" u="sng" dirty="0"/>
              <a:t>, resilience)</a:t>
            </a:r>
          </a:p>
        </p:txBody>
      </p:sp>
      <p:sp>
        <p:nvSpPr>
          <p:cNvPr id="198660" name="TextBox 10"/>
          <p:cNvSpPr txBox="1">
            <a:spLocks noChangeArrowheads="1"/>
          </p:cNvSpPr>
          <p:nvPr/>
        </p:nvSpPr>
        <p:spPr bwMode="auto">
          <a:xfrm>
            <a:off x="3368675" y="5753678"/>
            <a:ext cx="224631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ctr"/>
            <a:r>
              <a:rPr lang="en-US" sz="1600"/>
              <a:t>Fig. 2B - Ives et al. (2003)</a:t>
            </a:r>
          </a:p>
        </p:txBody>
      </p:sp>
      <p:pic>
        <p:nvPicPr>
          <p:cNvPr id="19866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3838" y="4685291"/>
            <a:ext cx="3514725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8662" name="TextBox 12"/>
          <p:cNvSpPr txBox="1">
            <a:spLocks noChangeArrowheads="1"/>
          </p:cNvSpPr>
          <p:nvPr/>
        </p:nvSpPr>
        <p:spPr bwMode="auto">
          <a:xfrm>
            <a:off x="2827338" y="4334453"/>
            <a:ext cx="13081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 u="sng"/>
              <a:t>More stable</a:t>
            </a:r>
          </a:p>
        </p:txBody>
      </p:sp>
      <p:sp>
        <p:nvSpPr>
          <p:cNvPr id="198663" name="TextBox 13"/>
          <p:cNvSpPr txBox="1">
            <a:spLocks noChangeArrowheads="1"/>
          </p:cNvSpPr>
          <p:nvPr/>
        </p:nvSpPr>
        <p:spPr bwMode="auto">
          <a:xfrm>
            <a:off x="4732338" y="4334453"/>
            <a:ext cx="11874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 u="sng"/>
              <a:t>Less stable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327025" y="1119188"/>
            <a:ext cx="8489950" cy="44450"/>
          </a:xfrm>
          <a:prstGeom prst="rect">
            <a:avLst/>
          </a:prstGeom>
          <a:gradFill rotWithShape="1">
            <a:gsLst>
              <a:gs pos="0">
                <a:srgbClr val="9AB5E4"/>
              </a:gs>
              <a:gs pos="50000">
                <a:srgbClr val="C2D1ED"/>
              </a:gs>
              <a:gs pos="100000">
                <a:srgbClr val="E1E8F5"/>
              </a:gs>
            </a:gsLst>
            <a:lin ang="0" scaled="1"/>
          </a:gradFill>
          <a:ln w="25400">
            <a:noFill/>
            <a:miter lim="800000"/>
            <a:headEnd/>
            <a:tailEnd/>
          </a:ln>
          <a:effectLst>
            <a:outerShdw blurRad="63500" dist="38100" dir="2700000" algn="tl" rotWithShape="0">
              <a:srgbClr val="000000">
                <a:alpha val="39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3522408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5" name="TextBox 3"/>
          <p:cNvSpPr txBox="1">
            <a:spLocks noChangeArrowheads="1"/>
          </p:cNvSpPr>
          <p:nvPr/>
        </p:nvSpPr>
        <p:spPr bwMode="auto">
          <a:xfrm>
            <a:off x="5799138" y="5761038"/>
            <a:ext cx="2151062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ctr"/>
            <a:r>
              <a:rPr lang="en-US" sz="1600"/>
              <a:t>Fig. 3 - Ives et al. (2003)</a:t>
            </a:r>
          </a:p>
        </p:txBody>
      </p:sp>
      <p:sp>
        <p:nvSpPr>
          <p:cNvPr id="200706" name="Title 1"/>
          <p:cNvSpPr>
            <a:spLocks noGrp="1"/>
          </p:cNvSpPr>
          <p:nvPr>
            <p:ph type="title"/>
          </p:nvPr>
        </p:nvSpPr>
        <p:spPr>
          <a:xfrm>
            <a:off x="0" y="28058"/>
            <a:ext cx="9144000" cy="1143000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  <a:latin typeface="Calibri" charset="0"/>
              </a:rPr>
              <a:t>Stability properties of MAR(1) models</a:t>
            </a:r>
          </a:p>
        </p:txBody>
      </p:sp>
      <p:pic>
        <p:nvPicPr>
          <p:cNvPr id="20070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1963" y="1435100"/>
            <a:ext cx="2667000" cy="419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0708" name="TextBox 9"/>
          <p:cNvSpPr txBox="1">
            <a:spLocks noChangeArrowheads="1"/>
          </p:cNvSpPr>
          <p:nvPr/>
        </p:nvSpPr>
        <p:spPr bwMode="auto">
          <a:xfrm>
            <a:off x="1721281" y="1492250"/>
            <a:ext cx="18192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 sz="2400" u="sng" dirty="0"/>
              <a:t>Return rates</a:t>
            </a:r>
          </a:p>
        </p:txBody>
      </p:sp>
      <p:sp>
        <p:nvSpPr>
          <p:cNvPr id="200709" name="Rectangle 7"/>
          <p:cNvSpPr>
            <a:spLocks noChangeArrowheads="1"/>
          </p:cNvSpPr>
          <p:nvPr/>
        </p:nvSpPr>
        <p:spPr bwMode="auto">
          <a:xfrm>
            <a:off x="369890" y="2054225"/>
            <a:ext cx="4894884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234950" indent="-234950">
              <a:spcAft>
                <a:spcPts val="1200"/>
              </a:spcAft>
              <a:buFont typeface="Arial" charset="0"/>
              <a:buChar char="•"/>
            </a:pPr>
            <a:r>
              <a:rPr lang="en-US" sz="2000" dirty="0">
                <a:latin typeface="Calibri" charset="0"/>
              </a:rPr>
              <a:t>Rate of return increases as |</a:t>
            </a:r>
            <a:r>
              <a:rPr lang="en-US" sz="2000" i="1" dirty="0">
                <a:latin typeface="Times New Roman" charset="0"/>
                <a:cs typeface="Times New Roman" charset="0"/>
              </a:rPr>
              <a:t>b</a:t>
            </a:r>
            <a:r>
              <a:rPr lang="en-US" sz="2000" dirty="0">
                <a:latin typeface="Calibri" charset="0"/>
              </a:rPr>
              <a:t>| gets smaller</a:t>
            </a:r>
          </a:p>
          <a:p>
            <a:pPr marL="234950" indent="-234950">
              <a:spcAft>
                <a:spcPts val="1200"/>
              </a:spcAft>
              <a:buFont typeface="Arial" charset="0"/>
              <a:buChar char="•"/>
            </a:pPr>
            <a:r>
              <a:rPr lang="en-US" sz="2000" dirty="0">
                <a:latin typeface="Calibri" charset="0"/>
              </a:rPr>
              <a:t>Rate of return to mean governed by dominant eigenvalue of </a:t>
            </a:r>
            <a:r>
              <a:rPr lang="en-US" sz="2000" b="1" dirty="0">
                <a:latin typeface="Times New Roman" charset="0"/>
                <a:cs typeface="Times New Roman" charset="0"/>
              </a:rPr>
              <a:t>B</a:t>
            </a:r>
            <a:r>
              <a:rPr lang="en-US" sz="2000" dirty="0">
                <a:latin typeface="Calibri" charset="0"/>
                <a:cs typeface="Times New Roman" charset="0"/>
              </a:rPr>
              <a:t> </a:t>
            </a:r>
            <a:r>
              <a:rPr lang="en-US" sz="2000" dirty="0">
                <a:latin typeface="Symbol" charset="0"/>
              </a:rPr>
              <a:t>º</a:t>
            </a:r>
            <a:r>
              <a:rPr lang="en-US" sz="2000" dirty="0">
                <a:latin typeface="Calibri" charset="0"/>
                <a:cs typeface="Times New Roman" charset="0"/>
              </a:rPr>
              <a:t> max(</a:t>
            </a:r>
            <a:r>
              <a:rPr lang="en-US" sz="2000" dirty="0" err="1">
                <a:latin typeface="Symbol" charset="0"/>
                <a:cs typeface="Times New Roman" charset="0"/>
              </a:rPr>
              <a:t>l</a:t>
            </a:r>
            <a:r>
              <a:rPr lang="en-US" sz="2000" b="1" baseline="-25000" dirty="0" err="1">
                <a:latin typeface="Times New Roman" charset="0"/>
                <a:cs typeface="Times New Roman" charset="0"/>
              </a:rPr>
              <a:t>B</a:t>
            </a:r>
            <a:r>
              <a:rPr lang="en-US" sz="2000" dirty="0">
                <a:latin typeface="Times New Roman" charset="0"/>
                <a:cs typeface="Times New Roman" charset="0"/>
              </a:rPr>
              <a:t>)</a:t>
            </a:r>
            <a:endParaRPr lang="en-US" sz="2000" dirty="0">
              <a:latin typeface="Calibri" charset="0"/>
              <a:cs typeface="Times New Roman" charset="0"/>
            </a:endParaRPr>
          </a:p>
          <a:p>
            <a:pPr marL="234950" indent="-234950">
              <a:spcAft>
                <a:spcPts val="1200"/>
              </a:spcAft>
              <a:buFont typeface="Arial" charset="0"/>
              <a:buChar char="•"/>
            </a:pPr>
            <a:r>
              <a:rPr lang="en-US" sz="2000" dirty="0">
                <a:latin typeface="Calibri" charset="0"/>
              </a:rPr>
              <a:t>Rate of return of covariance defined by dominant eigenvalue of </a:t>
            </a:r>
            <a:r>
              <a:rPr lang="en-US" sz="2000" b="1" dirty="0">
                <a:latin typeface="Times New Roman" charset="0"/>
                <a:cs typeface="Times New Roman" charset="0"/>
              </a:rPr>
              <a:t>B</a:t>
            </a:r>
            <a:r>
              <a:rPr lang="en-US" sz="2000" dirty="0">
                <a:latin typeface="Symbol" charset="0"/>
              </a:rPr>
              <a:t>Ä</a:t>
            </a:r>
            <a:r>
              <a:rPr lang="en-US" sz="2000" b="1" dirty="0">
                <a:latin typeface="Times New Roman" charset="0"/>
                <a:cs typeface="Times New Roman" charset="0"/>
              </a:rPr>
              <a:t>B</a:t>
            </a:r>
            <a:r>
              <a:rPr lang="en-US" sz="2000" dirty="0">
                <a:latin typeface="Calibri" charset="0"/>
              </a:rPr>
              <a:t> </a:t>
            </a:r>
            <a:r>
              <a:rPr lang="en-US" sz="2000" dirty="0">
                <a:latin typeface="Symbol" charset="0"/>
              </a:rPr>
              <a:t>º</a:t>
            </a:r>
            <a:r>
              <a:rPr lang="en-US" sz="2000" dirty="0">
                <a:latin typeface="Calibri" charset="0"/>
                <a:cs typeface="Times New Roman" charset="0"/>
              </a:rPr>
              <a:t> max(</a:t>
            </a:r>
            <a:r>
              <a:rPr lang="en-US" sz="2000" dirty="0" err="1">
                <a:latin typeface="Symbol" charset="0"/>
                <a:cs typeface="Times New Roman" charset="0"/>
              </a:rPr>
              <a:t>l</a:t>
            </a:r>
            <a:r>
              <a:rPr lang="en-US" sz="2000" b="1" baseline="-25000" dirty="0" err="1">
                <a:latin typeface="Times New Roman" charset="0"/>
                <a:cs typeface="Times New Roman" charset="0"/>
              </a:rPr>
              <a:t>B</a:t>
            </a:r>
            <a:r>
              <a:rPr lang="en-US" sz="2000" baseline="-25000" dirty="0" err="1">
                <a:latin typeface="Symbol" charset="0"/>
              </a:rPr>
              <a:t>Ä</a:t>
            </a:r>
            <a:r>
              <a:rPr lang="en-US" sz="2000" b="1" baseline="-25000" dirty="0" err="1">
                <a:latin typeface="Times New Roman" charset="0"/>
                <a:cs typeface="Times New Roman" charset="0"/>
              </a:rPr>
              <a:t>B</a:t>
            </a:r>
            <a:r>
              <a:rPr lang="en-US" sz="2000" dirty="0">
                <a:latin typeface="Times New Roman" charset="0"/>
                <a:cs typeface="Times New Roman" charset="0"/>
              </a:rPr>
              <a:t>)</a:t>
            </a:r>
            <a:endParaRPr lang="en-US" sz="2000" dirty="0">
              <a:latin typeface="Calibri" charset="0"/>
              <a:cs typeface="Times New Roman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327025" y="1119188"/>
            <a:ext cx="8489950" cy="44450"/>
          </a:xfrm>
          <a:prstGeom prst="rect">
            <a:avLst/>
          </a:prstGeom>
          <a:gradFill rotWithShape="1">
            <a:gsLst>
              <a:gs pos="0">
                <a:srgbClr val="9AB5E4"/>
              </a:gs>
              <a:gs pos="50000">
                <a:srgbClr val="C2D1ED"/>
              </a:gs>
              <a:gs pos="100000">
                <a:srgbClr val="E1E8F5"/>
              </a:gs>
            </a:gsLst>
            <a:lin ang="0" scaled="1"/>
          </a:gradFill>
          <a:ln w="25400">
            <a:noFill/>
            <a:miter lim="800000"/>
            <a:headEnd/>
            <a:tailEnd/>
          </a:ln>
          <a:effectLst>
            <a:outerShdw blurRad="63500" dist="38100" dir="2700000" algn="tl" rotWithShape="0">
              <a:srgbClr val="000000">
                <a:alpha val="39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569740" y="2818614"/>
            <a:ext cx="1114699" cy="507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590261" y="4452778"/>
            <a:ext cx="44541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376092"/>
                </a:solidFill>
                <a:latin typeface="+mn-lt"/>
              </a:rPr>
              <a:t>Take home </a:t>
            </a:r>
            <a:r>
              <a:rPr lang="en-US" dirty="0" err="1">
                <a:solidFill>
                  <a:srgbClr val="376092"/>
                </a:solidFill>
                <a:latin typeface="+mn-lt"/>
              </a:rPr>
              <a:t>msg</a:t>
            </a:r>
            <a:r>
              <a:rPr lang="en-US" dirty="0">
                <a:solidFill>
                  <a:srgbClr val="376092"/>
                </a:solidFill>
                <a:latin typeface="+mn-lt"/>
              </a:rPr>
              <a:t>: you can write the return rate as a function of B.  So if we can estimate B, we can say something about the stability of the system as measure by return rate.</a:t>
            </a:r>
          </a:p>
        </p:txBody>
      </p:sp>
    </p:spTree>
    <p:extLst>
      <p:ext uri="{BB962C8B-B14F-4D97-AF65-F5344CB8AC3E}">
        <p14:creationId xmlns:p14="http://schemas.microsoft.com/office/powerpoint/2010/main" val="7707929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E7B3C-A9BC-D94A-99C6-2AFE365AA4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09BABB-08FB-DA4F-903A-7E6DB6D47F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2376" y="1936921"/>
            <a:ext cx="5867400" cy="4343400"/>
          </a:xfrm>
          <a:prstGeom prst="rect">
            <a:avLst/>
          </a:prstGeom>
        </p:spPr>
      </p:pic>
      <p:graphicFrame>
        <p:nvGraphicFramePr>
          <p:cNvPr id="5" name="Object 2">
            <a:extLst>
              <a:ext uri="{FF2B5EF4-FFF2-40B4-BE49-F238E27FC236}">
                <a16:creationId xmlns:a16="http://schemas.microsoft.com/office/drawing/2014/main" id="{045DBADB-154F-C34F-97CC-CED34C1A340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75736137"/>
              </p:ext>
            </p:extLst>
          </p:nvPr>
        </p:nvGraphicFramePr>
        <p:xfrm>
          <a:off x="2286794" y="1649583"/>
          <a:ext cx="4570412" cy="574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3537" name="Equation" r:id="rId4" imgW="1815840" imgH="228600" progId="Equation.3">
                  <p:embed/>
                </p:oleObj>
              </mc:Choice>
              <mc:Fallback>
                <p:oleObj name="Equation" r:id="rId4" imgW="1815840" imgH="228600" progId="Equation.3">
                  <p:embed/>
                  <p:pic>
                    <p:nvPicPr>
                      <p:cNvPr id="33794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794" y="1649583"/>
                        <a:ext cx="4570412" cy="5746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0904879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53" name="Title 1"/>
          <p:cNvSpPr>
            <a:spLocks noGrp="1"/>
          </p:cNvSpPr>
          <p:nvPr>
            <p:ph type="title"/>
          </p:nvPr>
        </p:nvSpPr>
        <p:spPr>
          <a:xfrm>
            <a:off x="0" y="28058"/>
            <a:ext cx="9144000" cy="1143000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  <a:latin typeface="Calibri" charset="0"/>
              </a:rPr>
              <a:t>Stability properties of MAR(1) models</a:t>
            </a:r>
          </a:p>
        </p:txBody>
      </p:sp>
      <p:sp>
        <p:nvSpPr>
          <p:cNvPr id="10" name="TextBox 4"/>
          <p:cNvSpPr txBox="1">
            <a:spLocks noChangeArrowheads="1"/>
          </p:cNvSpPr>
          <p:nvPr/>
        </p:nvSpPr>
        <p:spPr bwMode="auto">
          <a:xfrm>
            <a:off x="3563938" y="4451350"/>
            <a:ext cx="2243137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600">
                <a:latin typeface="Calibri" charset="0"/>
              </a:rPr>
              <a:t>Fig. 2C - Ives et al. (2003)</a:t>
            </a:r>
          </a:p>
        </p:txBody>
      </p:sp>
      <p:sp>
        <p:nvSpPr>
          <p:cNvPr id="11" name="TextBox 5"/>
          <p:cNvSpPr txBox="1">
            <a:spLocks noChangeArrowheads="1"/>
          </p:cNvSpPr>
          <p:nvPr/>
        </p:nvSpPr>
        <p:spPr bwMode="auto">
          <a:xfrm>
            <a:off x="2912160" y="3030538"/>
            <a:ext cx="149271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u="sng" dirty="0">
                <a:latin typeface="Calibri" charset="0"/>
              </a:rPr>
              <a:t>Low reactivity</a:t>
            </a:r>
          </a:p>
        </p:txBody>
      </p:sp>
      <p:sp>
        <p:nvSpPr>
          <p:cNvPr id="12" name="TextBox 6"/>
          <p:cNvSpPr txBox="1">
            <a:spLocks noChangeArrowheads="1"/>
          </p:cNvSpPr>
          <p:nvPr/>
        </p:nvSpPr>
        <p:spPr bwMode="auto">
          <a:xfrm>
            <a:off x="4787340" y="3030538"/>
            <a:ext cx="153472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u="sng" dirty="0">
                <a:latin typeface="Calibri" charset="0"/>
              </a:rPr>
              <a:t>High reactivity</a:t>
            </a: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4813" y="3403600"/>
            <a:ext cx="3524250" cy="982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tangle 9"/>
          <p:cNvSpPr>
            <a:spLocks noChangeArrowheads="1"/>
          </p:cNvSpPr>
          <p:nvPr/>
        </p:nvSpPr>
        <p:spPr bwMode="auto">
          <a:xfrm>
            <a:off x="1758950" y="1925638"/>
            <a:ext cx="5619750" cy="922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dirty="0">
                <a:latin typeface="Calibri" charset="0"/>
              </a:rPr>
              <a:t>A “reactive” system moves away from a stable equilibrium following a perturbation, even though the system will eventually return to equilibrium.</a:t>
            </a:r>
          </a:p>
        </p:txBody>
      </p:sp>
      <p:sp>
        <p:nvSpPr>
          <p:cNvPr id="15" name="TextBox 10"/>
          <p:cNvSpPr txBox="1">
            <a:spLocks noChangeArrowheads="1"/>
          </p:cNvSpPr>
          <p:nvPr/>
        </p:nvSpPr>
        <p:spPr bwMode="auto">
          <a:xfrm>
            <a:off x="3662363" y="1382713"/>
            <a:ext cx="18192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u="sng" dirty="0">
                <a:latin typeface="Calibri" charset="0"/>
              </a:rPr>
              <a:t>Reactivity</a:t>
            </a:r>
          </a:p>
        </p:txBody>
      </p:sp>
      <p:sp>
        <p:nvSpPr>
          <p:cNvPr id="16" name="Rectangle 12"/>
          <p:cNvSpPr>
            <a:spLocks noChangeArrowheads="1"/>
          </p:cNvSpPr>
          <p:nvPr/>
        </p:nvSpPr>
        <p:spPr bwMode="auto">
          <a:xfrm>
            <a:off x="1358900" y="4953000"/>
            <a:ext cx="64262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dirty="0">
                <a:latin typeface="Calibri" charset="0"/>
              </a:rPr>
              <a:t>High reactivity occurs when species interactions greatly amplify the environmental forcing</a:t>
            </a:r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327025" y="1119188"/>
            <a:ext cx="8489950" cy="44450"/>
          </a:xfrm>
          <a:prstGeom prst="rect">
            <a:avLst/>
          </a:prstGeom>
          <a:gradFill rotWithShape="1">
            <a:gsLst>
              <a:gs pos="0">
                <a:srgbClr val="9AB5E4"/>
              </a:gs>
              <a:gs pos="50000">
                <a:srgbClr val="C2D1ED"/>
              </a:gs>
              <a:gs pos="100000">
                <a:srgbClr val="E1E8F5"/>
              </a:gs>
            </a:gsLst>
            <a:lin ang="0" scaled="1"/>
          </a:gradFill>
          <a:ln w="25400">
            <a:noFill/>
            <a:miter lim="800000"/>
            <a:headEnd/>
            <a:tailEnd/>
          </a:ln>
          <a:effectLst>
            <a:outerShdw blurRad="63500" dist="38100" dir="2700000" algn="tl" rotWithShape="0">
              <a:srgbClr val="000000">
                <a:alpha val="39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8" name="Rectangle 12"/>
          <p:cNvSpPr>
            <a:spLocks noChangeArrowheads="1"/>
          </p:cNvSpPr>
          <p:nvPr/>
        </p:nvSpPr>
        <p:spPr bwMode="auto">
          <a:xfrm>
            <a:off x="2196811" y="5866728"/>
            <a:ext cx="497738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Calibri" charset="0"/>
              </a:rPr>
              <a:t>Not how fast does it return but how far does it go?</a:t>
            </a:r>
          </a:p>
        </p:txBody>
      </p:sp>
    </p:spTree>
    <p:extLst>
      <p:ext uri="{BB962C8B-B14F-4D97-AF65-F5344CB8AC3E}">
        <p14:creationId xmlns:p14="http://schemas.microsoft.com/office/powerpoint/2010/main" val="13286871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9274" name="Object 10"/>
          <p:cNvGraphicFramePr>
            <a:graphicFrameLocks noChangeAspect="1"/>
          </p:cNvGraphicFramePr>
          <p:nvPr>
            <p:extLst/>
          </p:nvPr>
        </p:nvGraphicFramePr>
        <p:xfrm>
          <a:off x="863600" y="5184775"/>
          <a:ext cx="3217863" cy="936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878" name="Equation" r:id="rId4" imgW="1612900" imgH="469900" progId="Equation.3">
                  <p:embed/>
                </p:oleObj>
              </mc:Choice>
              <mc:Fallback>
                <p:oleObj name="Equation" r:id="rId4" imgW="1612900" imgH="469900" progId="Equation.3">
                  <p:embed/>
                  <p:pic>
                    <p:nvPicPr>
                      <p:cNvPr id="139274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3600" y="5184775"/>
                        <a:ext cx="3217863" cy="9366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9275" name="TextBox 3"/>
          <p:cNvSpPr txBox="1">
            <a:spLocks noChangeArrowheads="1"/>
          </p:cNvSpPr>
          <p:nvPr/>
        </p:nvSpPr>
        <p:spPr bwMode="auto">
          <a:xfrm>
            <a:off x="6238875" y="6054725"/>
            <a:ext cx="215265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ctr"/>
            <a:r>
              <a:rPr lang="en-US" sz="1600"/>
              <a:t>Fig. 3 - Ives et al. (2003)</a:t>
            </a:r>
          </a:p>
        </p:txBody>
      </p:sp>
      <p:sp>
        <p:nvSpPr>
          <p:cNvPr id="139276" name="Title 1"/>
          <p:cNvSpPr>
            <a:spLocks noGrp="1"/>
          </p:cNvSpPr>
          <p:nvPr>
            <p:ph type="title"/>
          </p:nvPr>
        </p:nvSpPr>
        <p:spPr>
          <a:xfrm>
            <a:off x="0" y="3400"/>
            <a:ext cx="9144000" cy="1143000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  <a:latin typeface="Calibri" charset="0"/>
              </a:rPr>
              <a:t>Stability properties of MAR(1) models</a:t>
            </a:r>
          </a:p>
        </p:txBody>
      </p:sp>
      <p:pic>
        <p:nvPicPr>
          <p:cNvPr id="139277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413" y="1400175"/>
            <a:ext cx="2390775" cy="462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9278" name="TextBox 7"/>
          <p:cNvSpPr txBox="1">
            <a:spLocks noChangeArrowheads="1"/>
          </p:cNvSpPr>
          <p:nvPr/>
        </p:nvSpPr>
        <p:spPr bwMode="auto">
          <a:xfrm>
            <a:off x="768350" y="1257568"/>
            <a:ext cx="18176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 sz="2400" u="sng" dirty="0"/>
              <a:t>Reactivity</a:t>
            </a:r>
          </a:p>
        </p:txBody>
      </p:sp>
      <p:graphicFrame>
        <p:nvGraphicFramePr>
          <p:cNvPr id="139267" name="Object 3"/>
          <p:cNvGraphicFramePr>
            <a:graphicFrameLocks noChangeAspect="1"/>
          </p:cNvGraphicFramePr>
          <p:nvPr>
            <p:extLst/>
          </p:nvPr>
        </p:nvGraphicFramePr>
        <p:xfrm>
          <a:off x="890588" y="2078038"/>
          <a:ext cx="1722437" cy="557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879" name="Equation" r:id="rId7" imgW="863280" imgH="279360" progId="Equation.3">
                  <p:embed/>
                </p:oleObj>
              </mc:Choice>
              <mc:Fallback>
                <p:oleObj name="Equation" r:id="rId7" imgW="863280" imgH="279360" progId="Equation.3">
                  <p:embed/>
                  <p:pic>
                    <p:nvPicPr>
                      <p:cNvPr id="139267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0588" y="2078038"/>
                        <a:ext cx="1722437" cy="5572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9279" name="Rectangle 13"/>
          <p:cNvSpPr>
            <a:spLocks noChangeArrowheads="1"/>
          </p:cNvSpPr>
          <p:nvPr/>
        </p:nvSpPr>
        <p:spPr bwMode="auto">
          <a:xfrm>
            <a:off x="776288" y="1778000"/>
            <a:ext cx="4256087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>
                <a:latin typeface="Calibri" charset="0"/>
              </a:rPr>
              <a:t>Squared Euclidian distance for </a:t>
            </a:r>
            <a:r>
              <a:rPr lang="en-US" b="1">
                <a:latin typeface="Times New Roman" charset="0"/>
                <a:cs typeface="Times New Roman" charset="0"/>
              </a:rPr>
              <a:t>X</a:t>
            </a:r>
            <a:r>
              <a:rPr lang="en-US" i="1" baseline="-25000">
                <a:latin typeface="Times New Roman" charset="0"/>
                <a:cs typeface="Times New Roman" charset="0"/>
              </a:rPr>
              <a:t>t</a:t>
            </a:r>
            <a:r>
              <a:rPr lang="en-US" baseline="-25000">
                <a:latin typeface="Times New Roman" charset="0"/>
                <a:cs typeface="Times New Roman" charset="0"/>
              </a:rPr>
              <a:t>-1</a:t>
            </a:r>
            <a:r>
              <a:rPr lang="en-US">
                <a:latin typeface="Calibri" charset="0"/>
              </a:rPr>
              <a:t> from </a:t>
            </a:r>
            <a:r>
              <a:rPr lang="en-US" i="1">
                <a:latin typeface="Symbol" charset="0"/>
              </a:rPr>
              <a:t>m</a:t>
            </a:r>
            <a:r>
              <a:rPr lang="en-US" baseline="-25000">
                <a:latin typeface="Calibri" charset="0"/>
              </a:rPr>
              <a:t>∞</a:t>
            </a:r>
            <a:r>
              <a:rPr lang="en-US">
                <a:latin typeface="Calibri" charset="0"/>
              </a:rPr>
              <a:t> </a:t>
            </a:r>
            <a:endParaRPr lang="en-US" baseline="-25000">
              <a:latin typeface="Times New Roman" charset="0"/>
              <a:cs typeface="Times New Roman" charset="0"/>
            </a:endParaRPr>
          </a:p>
        </p:txBody>
      </p:sp>
      <p:graphicFrame>
        <p:nvGraphicFramePr>
          <p:cNvPr id="139271" name="Object 7"/>
          <p:cNvGraphicFramePr>
            <a:graphicFrameLocks noChangeAspect="1"/>
          </p:cNvGraphicFramePr>
          <p:nvPr>
            <p:extLst/>
          </p:nvPr>
        </p:nvGraphicFramePr>
        <p:xfrm>
          <a:off x="954088" y="3082925"/>
          <a:ext cx="4386262" cy="608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880" name="Equation" r:id="rId9" imgW="2197100" imgH="304800" progId="Equation.3">
                  <p:embed/>
                </p:oleObj>
              </mc:Choice>
              <mc:Fallback>
                <p:oleObj name="Equation" r:id="rId9" imgW="2197100" imgH="304800" progId="Equation.3">
                  <p:embed/>
                  <p:pic>
                    <p:nvPicPr>
                      <p:cNvPr id="139271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54088" y="3082925"/>
                        <a:ext cx="4386262" cy="6080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9280" name="Rectangle 15"/>
          <p:cNvSpPr>
            <a:spLocks noChangeArrowheads="1"/>
          </p:cNvSpPr>
          <p:nvPr/>
        </p:nvSpPr>
        <p:spPr bwMode="auto">
          <a:xfrm>
            <a:off x="776288" y="2789238"/>
            <a:ext cx="4129087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dirty="0">
                <a:latin typeface="Calibri" charset="0"/>
              </a:rPr>
              <a:t>Squared Euclidian distance for </a:t>
            </a:r>
            <a:r>
              <a:rPr lang="en-US" b="1" dirty="0" err="1">
                <a:latin typeface="Times New Roman" charset="0"/>
                <a:cs typeface="Times New Roman" charset="0"/>
              </a:rPr>
              <a:t>X</a:t>
            </a:r>
            <a:r>
              <a:rPr lang="en-US" i="1" baseline="-25000" dirty="0" err="1">
                <a:latin typeface="Times New Roman" charset="0"/>
                <a:cs typeface="Times New Roman" charset="0"/>
              </a:rPr>
              <a:t>t</a:t>
            </a:r>
            <a:r>
              <a:rPr lang="en-US" dirty="0">
                <a:latin typeface="Calibri" charset="0"/>
              </a:rPr>
              <a:t> from </a:t>
            </a:r>
            <a:r>
              <a:rPr lang="en-US" i="1" dirty="0">
                <a:latin typeface="Symbol" charset="0"/>
              </a:rPr>
              <a:t>m</a:t>
            </a:r>
            <a:r>
              <a:rPr lang="en-US" baseline="-25000" dirty="0">
                <a:latin typeface="Calibri" charset="0"/>
              </a:rPr>
              <a:t>∞</a:t>
            </a:r>
            <a:r>
              <a:rPr lang="en-US" dirty="0">
                <a:latin typeface="Calibri" charset="0"/>
              </a:rPr>
              <a:t> </a:t>
            </a:r>
            <a:endParaRPr lang="en-US" baseline="-25000" dirty="0">
              <a:latin typeface="Times New Roman" charset="0"/>
              <a:cs typeface="Times New Roman" charset="0"/>
            </a:endParaRPr>
          </a:p>
        </p:txBody>
      </p:sp>
      <p:graphicFrame>
        <p:nvGraphicFramePr>
          <p:cNvPr id="139272" name="Object 8"/>
          <p:cNvGraphicFramePr>
            <a:graphicFrameLocks noChangeAspect="1"/>
          </p:cNvGraphicFramePr>
          <p:nvPr>
            <p:extLst/>
          </p:nvPr>
        </p:nvGraphicFramePr>
        <p:xfrm>
          <a:off x="890588" y="4138613"/>
          <a:ext cx="3776662" cy="557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881" name="Equation" r:id="rId11" imgW="1892160" imgH="279360" progId="Equation.3">
                  <p:embed/>
                </p:oleObj>
              </mc:Choice>
              <mc:Fallback>
                <p:oleObj name="Equation" r:id="rId11" imgW="1892160" imgH="279360" progId="Equation.3">
                  <p:embed/>
                  <p:pic>
                    <p:nvPicPr>
                      <p:cNvPr id="139272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0588" y="4138613"/>
                        <a:ext cx="3776662" cy="5572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9281" name="Rectangle 17"/>
          <p:cNvSpPr>
            <a:spLocks noChangeArrowheads="1"/>
          </p:cNvSpPr>
          <p:nvPr/>
        </p:nvSpPr>
        <p:spPr bwMode="auto">
          <a:xfrm>
            <a:off x="776288" y="3817938"/>
            <a:ext cx="36322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dirty="0">
                <a:latin typeface="Calibri" charset="0"/>
              </a:rPr>
              <a:t>Change in squared Euclidian distance</a:t>
            </a:r>
            <a:endParaRPr lang="en-US" baseline="-25000" dirty="0">
              <a:latin typeface="Times New Roman" charset="0"/>
              <a:cs typeface="Times New Roman" charset="0"/>
            </a:endParaRPr>
          </a:p>
        </p:txBody>
      </p:sp>
      <p:sp>
        <p:nvSpPr>
          <p:cNvPr id="139282" name="Rectangle 19"/>
          <p:cNvSpPr>
            <a:spLocks noChangeArrowheads="1"/>
          </p:cNvSpPr>
          <p:nvPr/>
        </p:nvSpPr>
        <p:spPr bwMode="auto">
          <a:xfrm>
            <a:off x="776288" y="4848225"/>
            <a:ext cx="2919412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dirty="0">
                <a:latin typeface="Calibri" charset="0"/>
              </a:rPr>
              <a:t>Expectation of this difference</a:t>
            </a:r>
            <a:endParaRPr lang="en-US" baseline="-25000" dirty="0">
              <a:latin typeface="Times New Roman" charset="0"/>
              <a:cs typeface="Times New Roman" charset="0"/>
            </a:endParaRPr>
          </a:p>
        </p:txBody>
      </p:sp>
      <p:sp>
        <p:nvSpPr>
          <p:cNvPr id="139283" name="Rectangle 25"/>
          <p:cNvSpPr>
            <a:spLocks noChangeArrowheads="1"/>
          </p:cNvSpPr>
          <p:nvPr/>
        </p:nvSpPr>
        <p:spPr bwMode="auto">
          <a:xfrm>
            <a:off x="768350" y="6207839"/>
            <a:ext cx="1546225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ja-JP" altLang="en-US" dirty="0">
                <a:latin typeface="Calibri" charset="0"/>
              </a:rPr>
              <a:t>“</a:t>
            </a:r>
            <a:r>
              <a:rPr lang="en-US" dirty="0">
                <a:latin typeface="Calibri" charset="0"/>
              </a:rPr>
              <a:t>worst-case</a:t>
            </a:r>
            <a:r>
              <a:rPr lang="ja-JP" altLang="en-US" dirty="0">
                <a:latin typeface="Calibri" charset="0"/>
              </a:rPr>
              <a:t>”</a:t>
            </a:r>
            <a:r>
              <a:rPr lang="en-US" dirty="0">
                <a:latin typeface="Calibri" charset="0"/>
              </a:rPr>
              <a:t> scenario</a:t>
            </a:r>
            <a:endParaRPr lang="en-US" baseline="-25000" dirty="0">
              <a:latin typeface="Times New Roman" charset="0"/>
              <a:cs typeface="Times New Roman" charset="0"/>
            </a:endParaRPr>
          </a:p>
        </p:txBody>
      </p:sp>
      <p:cxnSp>
        <p:nvCxnSpPr>
          <p:cNvPr id="28" name="Straight Arrow Connector 27"/>
          <p:cNvCxnSpPr>
            <a:cxnSpLocks noChangeShapeType="1"/>
            <a:stCxn id="139283" idx="0"/>
          </p:cNvCxnSpPr>
          <p:nvPr/>
        </p:nvCxnSpPr>
        <p:spPr bwMode="auto">
          <a:xfrm flipV="1">
            <a:off x="1541463" y="5778631"/>
            <a:ext cx="1558007" cy="429208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327025" y="1119188"/>
            <a:ext cx="8489950" cy="44450"/>
          </a:xfrm>
          <a:prstGeom prst="rect">
            <a:avLst/>
          </a:prstGeom>
          <a:gradFill rotWithShape="1">
            <a:gsLst>
              <a:gs pos="0">
                <a:srgbClr val="9AB5E4"/>
              </a:gs>
              <a:gs pos="50000">
                <a:srgbClr val="C2D1ED"/>
              </a:gs>
              <a:gs pos="100000">
                <a:srgbClr val="E1E8F5"/>
              </a:gs>
            </a:gsLst>
            <a:lin ang="0" scaled="1"/>
          </a:gradFill>
          <a:ln w="25400">
            <a:noFill/>
            <a:miter lim="800000"/>
            <a:headEnd/>
            <a:tailEnd/>
          </a:ln>
          <a:effectLst>
            <a:outerShdw blurRad="63500" dist="38100" dir="2700000" algn="tl" rotWithShape="0">
              <a:srgbClr val="000000">
                <a:alpha val="39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7" name="TextBox 7"/>
          <p:cNvSpPr txBox="1">
            <a:spLocks noChangeArrowheads="1"/>
          </p:cNvSpPr>
          <p:nvPr/>
        </p:nvSpPr>
        <p:spPr bwMode="auto">
          <a:xfrm>
            <a:off x="2840831" y="6404698"/>
            <a:ext cx="622649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 sz="2000" dirty="0">
                <a:solidFill>
                  <a:schemeClr val="tx2"/>
                </a:solidFill>
              </a:rPr>
              <a:t>Another form of reactivity is given in </a:t>
            </a:r>
            <a:r>
              <a:rPr lang="en-US" sz="2000" dirty="0" err="1">
                <a:solidFill>
                  <a:schemeClr val="tx2"/>
                </a:solidFill>
              </a:rPr>
              <a:t>Neubert</a:t>
            </a:r>
            <a:r>
              <a:rPr lang="en-US" sz="2000" dirty="0">
                <a:solidFill>
                  <a:schemeClr val="tx2"/>
                </a:solidFill>
              </a:rPr>
              <a:t> et al. (2009)</a:t>
            </a:r>
          </a:p>
        </p:txBody>
      </p:sp>
      <p:sp>
        <p:nvSpPr>
          <p:cNvPr id="23" name="Rectangle 22"/>
          <p:cNvSpPr/>
          <p:nvPr/>
        </p:nvSpPr>
        <p:spPr>
          <a:xfrm>
            <a:off x="2450969" y="5214938"/>
            <a:ext cx="1319753" cy="77829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02537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1" name="Title 1"/>
          <p:cNvSpPr>
            <a:spLocks noGrp="1"/>
          </p:cNvSpPr>
          <p:nvPr>
            <p:ph type="title"/>
          </p:nvPr>
        </p:nvSpPr>
        <p:spPr>
          <a:xfrm>
            <a:off x="0" y="28058"/>
            <a:ext cx="9144000" cy="1143000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  <a:latin typeface="Calibri" charset="0"/>
              </a:rPr>
              <a:t>Stability properties of MAR(1) models</a:t>
            </a:r>
          </a:p>
        </p:txBody>
      </p:sp>
      <p:sp>
        <p:nvSpPr>
          <p:cNvPr id="194562" name="TextBox 3"/>
          <p:cNvSpPr txBox="1">
            <a:spLocks noChangeArrowheads="1"/>
          </p:cNvSpPr>
          <p:nvPr/>
        </p:nvSpPr>
        <p:spPr bwMode="auto">
          <a:xfrm>
            <a:off x="3292475" y="4957685"/>
            <a:ext cx="2270125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ctr"/>
            <a:r>
              <a:rPr lang="en-US" sz="1600"/>
              <a:t>Fig. 2A - Ives et al. (2003)</a:t>
            </a:r>
          </a:p>
        </p:txBody>
      </p:sp>
      <p:pic>
        <p:nvPicPr>
          <p:cNvPr id="19456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2888" y="3871835"/>
            <a:ext cx="3476625" cy="971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564" name="TextBox 8"/>
          <p:cNvSpPr txBox="1">
            <a:spLocks noChangeArrowheads="1"/>
          </p:cNvSpPr>
          <p:nvPr/>
        </p:nvSpPr>
        <p:spPr bwMode="auto">
          <a:xfrm>
            <a:off x="2819400" y="3509885"/>
            <a:ext cx="13081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 u="sng"/>
              <a:t>More stable</a:t>
            </a:r>
          </a:p>
        </p:txBody>
      </p:sp>
      <p:sp>
        <p:nvSpPr>
          <p:cNvPr id="194565" name="TextBox 9"/>
          <p:cNvSpPr txBox="1">
            <a:spLocks noChangeArrowheads="1"/>
          </p:cNvSpPr>
          <p:nvPr/>
        </p:nvSpPr>
        <p:spPr bwMode="auto">
          <a:xfrm>
            <a:off x="4724400" y="3509885"/>
            <a:ext cx="11874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 u="sng"/>
              <a:t>Less stable</a:t>
            </a:r>
          </a:p>
        </p:txBody>
      </p:sp>
      <p:sp>
        <p:nvSpPr>
          <p:cNvPr id="194566" name="TextBox 10"/>
          <p:cNvSpPr txBox="1">
            <a:spLocks noChangeArrowheads="1"/>
          </p:cNvSpPr>
          <p:nvPr/>
        </p:nvSpPr>
        <p:spPr bwMode="auto">
          <a:xfrm>
            <a:off x="3165475" y="1329747"/>
            <a:ext cx="27892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 sz="2400" u="sng"/>
              <a:t>Variance comparison</a:t>
            </a:r>
          </a:p>
        </p:txBody>
      </p:sp>
      <p:sp>
        <p:nvSpPr>
          <p:cNvPr id="194567" name="TextBox 11"/>
          <p:cNvSpPr txBox="1">
            <a:spLocks noChangeArrowheads="1"/>
          </p:cNvSpPr>
          <p:nvPr/>
        </p:nvSpPr>
        <p:spPr bwMode="auto">
          <a:xfrm>
            <a:off x="1979160" y="1894897"/>
            <a:ext cx="5185681" cy="1200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119063" indent="-119063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284163" indent="-284163">
              <a:buFont typeface="Arial" charset="0"/>
              <a:buChar char="•"/>
            </a:pPr>
            <a:r>
              <a:rPr lang="en-US" sz="2400" dirty="0"/>
              <a:t>Generally interested in the time spent away from equilibrium</a:t>
            </a:r>
          </a:p>
          <a:p>
            <a:pPr marL="284163" indent="-284163">
              <a:buFont typeface="Arial" charset="0"/>
              <a:buChar char="•"/>
            </a:pPr>
            <a:r>
              <a:rPr lang="en-US" sz="2400" dirty="0"/>
              <a:t>More time </a:t>
            </a:r>
            <a:r>
              <a:rPr lang="en-US" sz="2400" dirty="0">
                <a:sym typeface="Wingdings" charset="0"/>
              </a:rPr>
              <a:t> greater variance</a:t>
            </a:r>
            <a:endParaRPr lang="en-US" sz="2400" dirty="0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327025" y="1119188"/>
            <a:ext cx="8489950" cy="44450"/>
          </a:xfrm>
          <a:prstGeom prst="rect">
            <a:avLst/>
          </a:prstGeom>
          <a:gradFill rotWithShape="1">
            <a:gsLst>
              <a:gs pos="0">
                <a:srgbClr val="9AB5E4"/>
              </a:gs>
              <a:gs pos="50000">
                <a:srgbClr val="C2D1ED"/>
              </a:gs>
              <a:gs pos="100000">
                <a:srgbClr val="E1E8F5"/>
              </a:gs>
            </a:gsLst>
            <a:lin ang="0" scaled="1"/>
          </a:gradFill>
          <a:ln w="25400">
            <a:noFill/>
            <a:miter lim="800000"/>
            <a:headEnd/>
            <a:tailEnd/>
          </a:ln>
          <a:effectLst>
            <a:outerShdw blurRad="63500" dist="38100" dir="2700000" algn="tl" rotWithShape="0">
              <a:srgbClr val="000000">
                <a:alpha val="39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" name="Rectangle 12"/>
          <p:cNvSpPr>
            <a:spLocks noChangeArrowheads="1"/>
          </p:cNvSpPr>
          <p:nvPr/>
        </p:nvSpPr>
        <p:spPr bwMode="auto">
          <a:xfrm>
            <a:off x="1951439" y="5898264"/>
            <a:ext cx="524112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Calibri" charset="0"/>
              </a:rPr>
              <a:t>Combines properties of both return rate and reactivity</a:t>
            </a:r>
          </a:p>
        </p:txBody>
      </p:sp>
    </p:spTree>
    <p:extLst>
      <p:ext uri="{BB962C8B-B14F-4D97-AF65-F5344CB8AC3E}">
        <p14:creationId xmlns:p14="http://schemas.microsoft.com/office/powerpoint/2010/main" val="190401210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03" name="Title 1"/>
          <p:cNvSpPr>
            <a:spLocks noGrp="1"/>
          </p:cNvSpPr>
          <p:nvPr>
            <p:ph type="title"/>
          </p:nvPr>
        </p:nvSpPr>
        <p:spPr>
          <a:xfrm>
            <a:off x="0" y="15729"/>
            <a:ext cx="9144000" cy="1143000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  <a:latin typeface="Calibri" charset="0"/>
              </a:rPr>
              <a:t>Stability properties of MAR(1) models</a:t>
            </a:r>
          </a:p>
        </p:txBody>
      </p:sp>
      <p:sp>
        <p:nvSpPr>
          <p:cNvPr id="132104" name="TextBox 8"/>
          <p:cNvSpPr txBox="1">
            <a:spLocks noChangeArrowheads="1"/>
          </p:cNvSpPr>
          <p:nvPr/>
        </p:nvSpPr>
        <p:spPr bwMode="auto">
          <a:xfrm>
            <a:off x="514350" y="1403514"/>
            <a:ext cx="27892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 sz="2400" u="sng"/>
              <a:t>Variance comparison</a:t>
            </a:r>
          </a:p>
        </p:txBody>
      </p:sp>
      <p:sp>
        <p:nvSpPr>
          <p:cNvPr id="132105" name="TextBox 9"/>
          <p:cNvSpPr txBox="1">
            <a:spLocks noChangeArrowheads="1"/>
          </p:cNvSpPr>
          <p:nvPr/>
        </p:nvSpPr>
        <p:spPr bwMode="auto">
          <a:xfrm>
            <a:off x="519113" y="2038514"/>
            <a:ext cx="433387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 sz="2400"/>
              <a:t>1)</a:t>
            </a:r>
          </a:p>
        </p:txBody>
      </p:sp>
      <p:graphicFrame>
        <p:nvGraphicFramePr>
          <p:cNvPr id="132099" name="Object 3"/>
          <p:cNvGraphicFramePr>
            <a:graphicFrameLocks noChangeAspect="1"/>
          </p:cNvGraphicFramePr>
          <p:nvPr>
            <p:extLst/>
          </p:nvPr>
        </p:nvGraphicFramePr>
        <p:xfrm>
          <a:off x="982663" y="1825789"/>
          <a:ext cx="1571625" cy="887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902" name="Equation" r:id="rId4" imgW="787320" imgH="444240" progId="Equation.3">
                  <p:embed/>
                </p:oleObj>
              </mc:Choice>
              <mc:Fallback>
                <p:oleObj name="Equation" r:id="rId4" imgW="787320" imgH="444240" progId="Equation.3">
                  <p:embed/>
                  <p:pic>
                    <p:nvPicPr>
                      <p:cNvPr id="132099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82663" y="1825789"/>
                        <a:ext cx="1571625" cy="8874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2106" name="TextBox 12"/>
          <p:cNvSpPr txBox="1">
            <a:spLocks noChangeArrowheads="1"/>
          </p:cNvSpPr>
          <p:nvPr/>
        </p:nvSpPr>
        <p:spPr bwMode="auto">
          <a:xfrm>
            <a:off x="2557463" y="2079789"/>
            <a:ext cx="36893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/>
              <a:t>Smaller </a:t>
            </a:r>
            <a:r>
              <a:rPr lang="en-US" i="1">
                <a:latin typeface="Symbol" charset="0"/>
              </a:rPr>
              <a:t>l</a:t>
            </a:r>
            <a:r>
              <a:rPr lang="en-US"/>
              <a:t> </a:t>
            </a:r>
            <a:r>
              <a:rPr lang="en-US">
                <a:sym typeface="Wingdings" charset="0"/>
              </a:rPr>
              <a:t> smaller </a:t>
            </a:r>
            <a:r>
              <a:rPr lang="en-US" i="1">
                <a:latin typeface="Symbol" charset="0"/>
                <a:sym typeface="Wingdings" charset="0"/>
              </a:rPr>
              <a:t>u</a:t>
            </a:r>
            <a:r>
              <a:rPr lang="en-US" i="1">
                <a:sym typeface="Wingdings" charset="0"/>
              </a:rPr>
              <a:t> </a:t>
            </a:r>
            <a:r>
              <a:rPr lang="en-US">
                <a:sym typeface="Wingdings" charset="0"/>
              </a:rPr>
              <a:t> more stable</a:t>
            </a:r>
            <a:endParaRPr lang="en-US" i="1">
              <a:latin typeface="Symbol" charset="0"/>
            </a:endParaRPr>
          </a:p>
        </p:txBody>
      </p:sp>
      <p:sp>
        <p:nvSpPr>
          <p:cNvPr id="132107" name="TextBox 14"/>
          <p:cNvSpPr txBox="1">
            <a:spLocks noChangeArrowheads="1"/>
          </p:cNvSpPr>
          <p:nvPr/>
        </p:nvSpPr>
        <p:spPr bwMode="auto">
          <a:xfrm>
            <a:off x="519113" y="3054514"/>
            <a:ext cx="433387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 sz="2400"/>
              <a:t>2)</a:t>
            </a:r>
          </a:p>
        </p:txBody>
      </p:sp>
      <p:graphicFrame>
        <p:nvGraphicFramePr>
          <p:cNvPr id="132100" name="Object 4"/>
          <p:cNvGraphicFramePr>
            <a:graphicFrameLocks noChangeAspect="1"/>
          </p:cNvGraphicFramePr>
          <p:nvPr>
            <p:extLst/>
          </p:nvPr>
        </p:nvGraphicFramePr>
        <p:xfrm>
          <a:off x="931863" y="3006725"/>
          <a:ext cx="3752850" cy="557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903" name="Equation" r:id="rId6" imgW="1879600" imgH="279400" progId="Equation.3">
                  <p:embed/>
                </p:oleObj>
              </mc:Choice>
              <mc:Fallback>
                <p:oleObj name="Equation" r:id="rId6" imgW="1879600" imgH="279400" progId="Equation.3">
                  <p:embed/>
                  <p:pic>
                    <p:nvPicPr>
                      <p:cNvPr id="13210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31863" y="3006725"/>
                        <a:ext cx="3752850" cy="5572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2101" name="Object 5"/>
          <p:cNvGraphicFramePr>
            <a:graphicFrameLocks noChangeAspect="1"/>
          </p:cNvGraphicFramePr>
          <p:nvPr>
            <p:extLst/>
          </p:nvPr>
        </p:nvGraphicFramePr>
        <p:xfrm>
          <a:off x="931863" y="3617913"/>
          <a:ext cx="4843462" cy="936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904" name="Equation" r:id="rId8" imgW="2425700" imgH="469900" progId="Equation.3">
                  <p:embed/>
                </p:oleObj>
              </mc:Choice>
              <mc:Fallback>
                <p:oleObj name="Equation" r:id="rId8" imgW="2425700" imgH="469900" progId="Equation.3">
                  <p:embed/>
                  <p:pic>
                    <p:nvPicPr>
                      <p:cNvPr id="132101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31863" y="3617913"/>
                        <a:ext cx="4843462" cy="9366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2102" name="Object 6"/>
          <p:cNvGraphicFramePr>
            <a:graphicFrameLocks noChangeAspect="1"/>
          </p:cNvGraphicFramePr>
          <p:nvPr>
            <p:extLst/>
          </p:nvPr>
        </p:nvGraphicFramePr>
        <p:xfrm>
          <a:off x="982663" y="5070639"/>
          <a:ext cx="3397250" cy="530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905" name="Equation" r:id="rId10" imgW="1701720" imgH="266400" progId="Equation.3">
                  <p:embed/>
                </p:oleObj>
              </mc:Choice>
              <mc:Fallback>
                <p:oleObj name="Equation" r:id="rId10" imgW="1701720" imgH="266400" progId="Equation.3">
                  <p:embed/>
                  <p:pic>
                    <p:nvPicPr>
                      <p:cNvPr id="132102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82663" y="5070639"/>
                        <a:ext cx="3397250" cy="5302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2108" name="TextBox 19"/>
          <p:cNvSpPr txBox="1">
            <a:spLocks noChangeArrowheads="1"/>
          </p:cNvSpPr>
          <p:nvPr/>
        </p:nvSpPr>
        <p:spPr bwMode="auto">
          <a:xfrm>
            <a:off x="947738" y="4613439"/>
            <a:ext cx="3709987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/>
              <a:t>To standardize across various systems</a:t>
            </a:r>
          </a:p>
        </p:txBody>
      </p:sp>
      <p:sp>
        <p:nvSpPr>
          <p:cNvPr id="132109" name="TextBox 20"/>
          <p:cNvSpPr txBox="1">
            <a:spLocks noChangeArrowheads="1"/>
          </p:cNvSpPr>
          <p:nvPr/>
        </p:nvSpPr>
        <p:spPr bwMode="auto">
          <a:xfrm>
            <a:off x="327025" y="5700937"/>
            <a:ext cx="578382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 sz="2400" dirty="0"/>
              <a:t>Smaller </a:t>
            </a:r>
            <a:r>
              <a:rPr lang="en-US" sz="2400" i="1" dirty="0">
                <a:latin typeface="Symbol" charset="0"/>
              </a:rPr>
              <a:t>l</a:t>
            </a:r>
            <a:r>
              <a:rPr lang="en-US" sz="2400" dirty="0"/>
              <a:t> </a:t>
            </a:r>
            <a:r>
              <a:rPr lang="en-US" sz="2400" dirty="0">
                <a:sym typeface="Wingdings" charset="0"/>
              </a:rPr>
              <a:t> smaller </a:t>
            </a:r>
            <a:r>
              <a:rPr lang="en-US" sz="2400" dirty="0" err="1">
                <a:sym typeface="Wingdings" charset="0"/>
              </a:rPr>
              <a:t>det</a:t>
            </a:r>
            <a:r>
              <a:rPr lang="en-US" sz="2400" dirty="0">
                <a:sym typeface="Wingdings" charset="0"/>
              </a:rPr>
              <a:t>(</a:t>
            </a:r>
            <a:r>
              <a:rPr lang="en-US" sz="2400" b="1" dirty="0">
                <a:latin typeface="Times New Roman" charset="0"/>
                <a:cs typeface="Times New Roman" charset="0"/>
                <a:sym typeface="Wingdings" charset="0"/>
              </a:rPr>
              <a:t>B</a:t>
            </a:r>
            <a:r>
              <a:rPr lang="en-US" sz="2400" dirty="0">
                <a:latin typeface="Times New Roman" charset="0"/>
                <a:cs typeface="Times New Roman" charset="0"/>
                <a:sym typeface="Wingdings" charset="0"/>
              </a:rPr>
              <a:t>)</a:t>
            </a:r>
            <a:r>
              <a:rPr lang="en-US" sz="2400" baseline="30000" dirty="0">
                <a:latin typeface="Times New Roman" charset="0"/>
                <a:cs typeface="Times New Roman" charset="0"/>
                <a:sym typeface="Wingdings" charset="0"/>
              </a:rPr>
              <a:t>2/</a:t>
            </a:r>
            <a:r>
              <a:rPr lang="en-US" sz="2400" i="1" baseline="30000" dirty="0">
                <a:latin typeface="Times New Roman" charset="0"/>
                <a:cs typeface="Times New Roman" charset="0"/>
                <a:sym typeface="Wingdings" charset="0"/>
              </a:rPr>
              <a:t>p</a:t>
            </a:r>
            <a:r>
              <a:rPr lang="en-US" sz="2400" i="1" dirty="0">
                <a:sym typeface="Wingdings" charset="0"/>
              </a:rPr>
              <a:t> </a:t>
            </a:r>
            <a:r>
              <a:rPr lang="en-US" sz="2400" dirty="0">
                <a:sym typeface="Wingdings" charset="0"/>
              </a:rPr>
              <a:t> more stable</a:t>
            </a:r>
            <a:endParaRPr lang="en-US" sz="2400" i="1" dirty="0">
              <a:latin typeface="Symbol" charset="0"/>
            </a:endParaRPr>
          </a:p>
        </p:txBody>
      </p:sp>
      <p:pic>
        <p:nvPicPr>
          <p:cNvPr id="132110" name="Picture 1"/>
          <p:cNvPicPr>
            <a:picLocks noChangeAspect="1" noChangeArrowheads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0325" y="1411288"/>
            <a:ext cx="2261533" cy="44602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2111" name="TextBox 23"/>
          <p:cNvSpPr txBox="1">
            <a:spLocks noChangeArrowheads="1"/>
          </p:cNvSpPr>
          <p:nvPr/>
        </p:nvSpPr>
        <p:spPr bwMode="auto">
          <a:xfrm>
            <a:off x="6665913" y="6135688"/>
            <a:ext cx="2151062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ctr"/>
            <a:r>
              <a:rPr lang="en-US" sz="1600" dirty="0"/>
              <a:t>Fig. 3 - Ives et al. (2003)</a:t>
            </a: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327025" y="1119188"/>
            <a:ext cx="8489950" cy="44450"/>
          </a:xfrm>
          <a:prstGeom prst="rect">
            <a:avLst/>
          </a:prstGeom>
          <a:gradFill rotWithShape="1">
            <a:gsLst>
              <a:gs pos="0">
                <a:srgbClr val="9AB5E4"/>
              </a:gs>
              <a:gs pos="50000">
                <a:srgbClr val="C2D1ED"/>
              </a:gs>
              <a:gs pos="100000">
                <a:srgbClr val="E1E8F5"/>
              </a:gs>
            </a:gsLst>
            <a:lin ang="0" scaled="1"/>
          </a:gradFill>
          <a:ln w="25400">
            <a:noFill/>
            <a:miter lim="800000"/>
            <a:headEnd/>
            <a:tailEnd/>
          </a:ln>
          <a:effectLst>
            <a:outerShdw blurRad="63500" dist="38100" dir="2700000" algn="tl" rotWithShape="0">
              <a:srgbClr val="000000">
                <a:alpha val="39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908969" y="5700936"/>
            <a:ext cx="2229398" cy="60381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65014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Estimating changes in stability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204" y="1745582"/>
            <a:ext cx="7610475" cy="4305300"/>
          </a:xfrm>
          <a:prstGeom prst="rect">
            <a:avLst/>
          </a:prstGeom>
        </p:spPr>
      </p:pic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839497" y="5909158"/>
            <a:ext cx="8101853" cy="7443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en-US" altLang="en-US" sz="1059" dirty="0"/>
              <a:t>Francis TB, </a:t>
            </a:r>
            <a:r>
              <a:rPr lang="en-US" altLang="en-US" sz="1059" dirty="0" err="1"/>
              <a:t>Wolkovich</a:t>
            </a:r>
            <a:r>
              <a:rPr lang="en-US" altLang="en-US" sz="1059" dirty="0"/>
              <a:t> EM, </a:t>
            </a:r>
            <a:r>
              <a:rPr lang="en-US" altLang="en-US" sz="1059" dirty="0" err="1"/>
              <a:t>Scheuerell</a:t>
            </a:r>
            <a:r>
              <a:rPr lang="en-US" altLang="en-US" sz="1059" dirty="0"/>
              <a:t> MD, Katz SL, Holmes EE, et al. (2014) Shifting Regimes and Changing Interactions in the Lake Washington, U.S.A., Plankton Community from 1962–1994. PLOS ONE 9(10): e110363. https://doi.org/10.1371/journal.pone.0110363</a:t>
            </a:r>
          </a:p>
          <a:p>
            <a:pPr eaLnBrk="1" hangingPunct="1"/>
            <a:r>
              <a:rPr lang="en-US" altLang="en-US" sz="1059" dirty="0">
                <a:hlinkClick r:id="rId4"/>
              </a:rPr>
              <a:t>https://journals.plos.org/plosone/article?id=10.1371/journal.pone.0110363</a:t>
            </a:r>
            <a:endParaRPr lang="en-US" altLang="en-US" sz="1059" dirty="0"/>
          </a:p>
        </p:txBody>
      </p:sp>
    </p:spTree>
    <p:extLst>
      <p:ext uri="{BB962C8B-B14F-4D97-AF65-F5344CB8AC3E}">
        <p14:creationId xmlns:p14="http://schemas.microsoft.com/office/powerpoint/2010/main" val="417410014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upp_AllData-embed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1" y="445168"/>
            <a:ext cx="5338654" cy="5674928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1215189" y="5979695"/>
            <a:ext cx="72670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Monthly mean densities of Daphnia, non-Daphnia, </a:t>
            </a:r>
            <a:r>
              <a:rPr lang="en-US" dirty="0" err="1"/>
              <a:t>Oscillatoria</a:t>
            </a:r>
            <a:r>
              <a:rPr lang="en-US" dirty="0"/>
              <a:t>, and diatoms and green algae.  Francis et al. 2014.</a:t>
            </a:r>
          </a:p>
        </p:txBody>
      </p:sp>
    </p:spTree>
    <p:extLst>
      <p:ext uri="{BB962C8B-B14F-4D97-AF65-F5344CB8AC3E}">
        <p14:creationId xmlns:p14="http://schemas.microsoft.com/office/powerpoint/2010/main" val="107609102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2274" y="283677"/>
            <a:ext cx="3031958" cy="5873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118936" y="6244389"/>
            <a:ext cx="7267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Shifting effects of Daphnia on other species.  Francis et al. 2014.</a:t>
            </a:r>
          </a:p>
        </p:txBody>
      </p:sp>
    </p:spTree>
    <p:extLst>
      <p:ext uri="{BB962C8B-B14F-4D97-AF65-F5344CB8AC3E}">
        <p14:creationId xmlns:p14="http://schemas.microsoft.com/office/powerpoint/2010/main" val="278963492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118936" y="6244389"/>
            <a:ext cx="7267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Shifting stability in the community.  Francis et al. 2014.</a:t>
            </a: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6750" y="541421"/>
            <a:ext cx="48133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822574" y="1275348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Unstable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83699" y="3284621"/>
            <a:ext cx="139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More stable</a:t>
            </a:r>
          </a:p>
        </p:txBody>
      </p:sp>
    </p:spTree>
    <p:extLst>
      <p:ext uri="{BB962C8B-B14F-4D97-AF65-F5344CB8AC3E}">
        <p14:creationId xmlns:p14="http://schemas.microsoft.com/office/powerpoint/2010/main" val="298376188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Finding the important structure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883945"/>
            <a:ext cx="6096000" cy="407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2557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86992" y="1848666"/>
            <a:ext cx="3005194" cy="20656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327025" y="1119188"/>
            <a:ext cx="8489950" cy="44450"/>
          </a:xfrm>
          <a:prstGeom prst="rect">
            <a:avLst/>
          </a:prstGeom>
          <a:gradFill rotWithShape="1">
            <a:gsLst>
              <a:gs pos="0">
                <a:srgbClr val="9AB5E4"/>
              </a:gs>
              <a:gs pos="50000">
                <a:srgbClr val="C2D1ED"/>
              </a:gs>
              <a:gs pos="100000">
                <a:srgbClr val="E1E8F5"/>
              </a:gs>
            </a:gsLst>
            <a:lin ang="0" scaled="1"/>
          </a:gradFill>
          <a:ln w="25400">
            <a:noFill/>
            <a:miter lim="800000"/>
            <a:headEnd/>
            <a:tailEnd/>
          </a:ln>
          <a:effectLst>
            <a:outerShdw blurRad="63500" dist="38100" dir="2700000" algn="tl" rotWithShape="0">
              <a:srgbClr val="000000">
                <a:alpha val="39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4401" y="1540582"/>
            <a:ext cx="3289710" cy="2373770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457200" y="169682"/>
            <a:ext cx="8229600" cy="973317"/>
          </a:xfrm>
          <a:prstGeom prst="rect">
            <a:avLst/>
          </a:prstGeom>
        </p:spPr>
        <p:txBody>
          <a:bodyPr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0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 sz="2800" dirty="0">
                <a:solidFill>
                  <a:schemeClr val="tx2"/>
                </a:solidFill>
                <a:latin typeface="Calibri" charset="0"/>
              </a:rPr>
              <a:t>Goal is to find a simpler system to explain the observed species changes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263694" y="1321537"/>
            <a:ext cx="1851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13 x 13 B matrix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3855066" y="2886870"/>
            <a:ext cx="1433867" cy="1"/>
          </a:xfrm>
          <a:prstGeom prst="straightConnector1">
            <a:avLst/>
          </a:prstGeom>
          <a:ln w="539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656607" y="1318991"/>
            <a:ext cx="169503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Compare model support of models with different B’s set to zero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82124" y="4270375"/>
            <a:ext cx="7428239" cy="2031325"/>
          </a:xfrm>
          <a:prstGeom prst="rect">
            <a:avLst/>
          </a:prstGeom>
          <a:noFill/>
          <a:ln>
            <a:solidFill>
              <a:schemeClr val="accent1">
                <a:shade val="95000"/>
                <a:satMod val="10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156 non-diagonal B terms.  There are approximately 1e+47 (that’s 1 followed by 47 zeros) unique B matrices with different 0s.</a:t>
            </a:r>
          </a:p>
          <a:p>
            <a:pPr algn="ctr"/>
            <a:r>
              <a:rPr lang="en-US" dirty="0"/>
              <a:t>  </a:t>
            </a:r>
          </a:p>
          <a:p>
            <a:pPr marL="342900" indent="-342900" algn="ctr">
              <a:buAutoNum type="arabicParenR"/>
            </a:pPr>
            <a:r>
              <a:rPr lang="en-US" dirty="0">
                <a:solidFill>
                  <a:schemeClr val="tx2"/>
                </a:solidFill>
              </a:rPr>
              <a:t>We cannot do a brute force fitting of all models.</a:t>
            </a:r>
          </a:p>
          <a:p>
            <a:pPr marL="342900" indent="-342900" algn="ctr">
              <a:buAutoNum type="arabicParenR"/>
            </a:pPr>
            <a:r>
              <a:rPr lang="en-US" dirty="0">
                <a:solidFill>
                  <a:schemeClr val="tx2"/>
                </a:solidFill>
              </a:rPr>
              <a:t>We should try to set some of those </a:t>
            </a:r>
            <a:r>
              <a:rPr lang="en-US" dirty="0" err="1">
                <a:solidFill>
                  <a:schemeClr val="tx2"/>
                </a:solidFill>
              </a:rPr>
              <a:t>Bs</a:t>
            </a:r>
            <a:r>
              <a:rPr lang="en-US" dirty="0">
                <a:solidFill>
                  <a:schemeClr val="tx2"/>
                </a:solidFill>
              </a:rPr>
              <a:t> to 0 via prior knowledge about the system</a:t>
            </a:r>
          </a:p>
          <a:p>
            <a:pPr marL="342900" indent="-342900" algn="ctr">
              <a:buFontTx/>
              <a:buAutoNum type="arabicParenR"/>
            </a:pPr>
            <a:r>
              <a:rPr lang="en-US" dirty="0">
                <a:solidFill>
                  <a:schemeClr val="tx2"/>
                </a:solidFill>
              </a:rPr>
              <a:t>We need a fast estimation algorithm</a:t>
            </a:r>
          </a:p>
        </p:txBody>
      </p:sp>
    </p:spTree>
    <p:extLst>
      <p:ext uri="{BB962C8B-B14F-4D97-AF65-F5344CB8AC3E}">
        <p14:creationId xmlns:p14="http://schemas.microsoft.com/office/powerpoint/2010/main" val="9359582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9" name="Title 1"/>
          <p:cNvSpPr>
            <a:spLocks noGrp="1"/>
          </p:cNvSpPr>
          <p:nvPr>
            <p:ph type="title"/>
          </p:nvPr>
        </p:nvSpPr>
        <p:spPr>
          <a:xfrm>
            <a:off x="456406" y="0"/>
            <a:ext cx="8229600" cy="1143000"/>
          </a:xfrm>
        </p:spPr>
        <p:txBody>
          <a:bodyPr/>
          <a:lstStyle/>
          <a:p>
            <a:r>
              <a:rPr lang="en-US" sz="3600" dirty="0">
                <a:solidFill>
                  <a:schemeClr val="tx2"/>
                </a:solidFill>
                <a:latin typeface="+mn-lt"/>
              </a:rPr>
              <a:t>  </a:t>
            </a:r>
            <a:r>
              <a:rPr lang="en-US" sz="3600" dirty="0">
                <a:latin typeface="+mn-lt"/>
              </a:rPr>
              <a:t>Gompertz model written in log space is</a:t>
            </a:r>
            <a:br>
              <a:rPr lang="en-US" sz="3600" dirty="0">
                <a:latin typeface="+mn-lt"/>
              </a:rPr>
            </a:br>
            <a:r>
              <a:rPr lang="en-US" sz="3600" dirty="0">
                <a:latin typeface="+mn-lt"/>
              </a:rPr>
              <a:t>AR(1)</a:t>
            </a:r>
          </a:p>
        </p:txBody>
      </p:sp>
      <p:graphicFrame>
        <p:nvGraphicFramePr>
          <p:cNvPr id="33794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77723184"/>
              </p:ext>
            </p:extLst>
          </p:nvPr>
        </p:nvGraphicFramePr>
        <p:xfrm>
          <a:off x="2322513" y="1476375"/>
          <a:ext cx="4570412" cy="574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612" name="Equation" r:id="rId4" imgW="1815840" imgH="228600" progId="Equation.3">
                  <p:embed/>
                </p:oleObj>
              </mc:Choice>
              <mc:Fallback>
                <p:oleObj name="Equation" r:id="rId4" imgW="181584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22513" y="1476375"/>
                        <a:ext cx="4570412" cy="5746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2298565" y="2160588"/>
            <a:ext cx="4545282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/>
            <a:r>
              <a:rPr lang="en-US" sz="2400" dirty="0"/>
              <a:t>Taking the natural log of both sides</a:t>
            </a:r>
          </a:p>
        </p:txBody>
      </p:sp>
      <p:graphicFrame>
        <p:nvGraphicFramePr>
          <p:cNvPr id="33795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10588917"/>
              </p:ext>
            </p:extLst>
          </p:nvPr>
        </p:nvGraphicFramePr>
        <p:xfrm>
          <a:off x="1987550" y="2730500"/>
          <a:ext cx="4670425" cy="576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613" name="Equation" r:id="rId6" imgW="1854000" imgH="228600" progId="Equation.3">
                  <p:embed/>
                </p:oleObj>
              </mc:Choice>
              <mc:Fallback>
                <p:oleObj name="Equation" r:id="rId6" imgW="18540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87550" y="2730500"/>
                        <a:ext cx="4670425" cy="5762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79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11549249"/>
              </p:ext>
            </p:extLst>
          </p:nvPr>
        </p:nvGraphicFramePr>
        <p:xfrm>
          <a:off x="2728913" y="3414713"/>
          <a:ext cx="4443412" cy="576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614" name="Equation" r:id="rId8" imgW="1765080" imgH="228600" progId="Equation.3">
                  <p:embed/>
                </p:oleObj>
              </mc:Choice>
              <mc:Fallback>
                <p:oleObj name="Equation" r:id="rId8" imgW="176508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28913" y="3414713"/>
                        <a:ext cx="4443412" cy="5762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79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80976761"/>
              </p:ext>
            </p:extLst>
          </p:nvPr>
        </p:nvGraphicFramePr>
        <p:xfrm>
          <a:off x="2744788" y="4100513"/>
          <a:ext cx="2011362" cy="574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615" name="Equation" r:id="rId10" imgW="799920" imgH="228600" progId="Equation.3">
                  <p:embed/>
                </p:oleObj>
              </mc:Choice>
              <mc:Fallback>
                <p:oleObj name="Equation" r:id="rId10" imgW="79992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44788" y="4100513"/>
                        <a:ext cx="2011362" cy="5746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79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76533519"/>
              </p:ext>
            </p:extLst>
          </p:nvPr>
        </p:nvGraphicFramePr>
        <p:xfrm>
          <a:off x="2338388" y="5353050"/>
          <a:ext cx="1984375" cy="576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616" name="Equation" r:id="rId12" imgW="787320" imgH="228600" progId="Equation.3">
                  <p:embed/>
                </p:oleObj>
              </mc:Choice>
              <mc:Fallback>
                <p:oleObj name="Equation" r:id="rId12" imgW="78732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38388" y="5353050"/>
                        <a:ext cx="1984375" cy="5762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3078411" y="4783138"/>
            <a:ext cx="3041154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/>
            <a:r>
              <a:rPr lang="en-US" sz="2400" dirty="0"/>
              <a:t>Substituting </a:t>
            </a:r>
            <a:r>
              <a:rPr lang="en-US" sz="2400" i="1" dirty="0" err="1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sz="2400" i="1" baseline="-25000" dirty="0" err="1"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sz="2400" dirty="0"/>
              <a:t> for </a:t>
            </a:r>
            <a:r>
              <a:rPr lang="en-US" sz="2400" dirty="0" err="1"/>
              <a:t>ln</a:t>
            </a:r>
            <a:r>
              <a:rPr lang="en-US" sz="2400" dirty="0"/>
              <a:t> </a:t>
            </a:r>
            <a:r>
              <a:rPr lang="en-US" sz="2400" i="1" dirty="0" err="1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sz="2400" i="1" baseline="-25000" dirty="0" err="1">
                <a:latin typeface="Times New Roman" pitchFamily="18" charset="0"/>
                <a:cs typeface="Times New Roman" pitchFamily="18" charset="0"/>
              </a:rPr>
              <a:t>t</a:t>
            </a:r>
            <a:endParaRPr lang="en-US" sz="2400" i="1" baseline="-25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Rectangle 1"/>
          <p:cNvSpPr/>
          <p:nvPr/>
        </p:nvSpPr>
        <p:spPr bwMode="auto">
          <a:xfrm>
            <a:off x="1905000" y="5334000"/>
            <a:ext cx="2819400" cy="68580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181600" y="5492234"/>
            <a:ext cx="2810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</a:rPr>
              <a:t>AR(1) minus the noise term</a:t>
            </a:r>
          </a:p>
        </p:txBody>
      </p:sp>
    </p:spTree>
    <p:extLst>
      <p:ext uri="{BB962C8B-B14F-4D97-AF65-F5344CB8AC3E}">
        <p14:creationId xmlns:p14="http://schemas.microsoft.com/office/powerpoint/2010/main" val="229663495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97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  <a:latin typeface="Calibri" charset="0"/>
              </a:rPr>
              <a:t>Search strategies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327025" y="1119188"/>
            <a:ext cx="8489950" cy="44450"/>
          </a:xfrm>
          <a:prstGeom prst="rect">
            <a:avLst/>
          </a:prstGeom>
          <a:gradFill rotWithShape="1">
            <a:gsLst>
              <a:gs pos="0">
                <a:srgbClr val="9AB5E4"/>
              </a:gs>
              <a:gs pos="50000">
                <a:srgbClr val="C2D1ED"/>
              </a:gs>
              <a:gs pos="100000">
                <a:srgbClr val="E1E8F5"/>
              </a:gs>
            </a:gsLst>
            <a:lin ang="0" scaled="1"/>
          </a:gradFill>
          <a:ln w="25400">
            <a:noFill/>
            <a:miter lim="800000"/>
            <a:headEnd/>
            <a:tailEnd/>
          </a:ln>
          <a:effectLst>
            <a:outerShdw blurRad="63500" dist="38100" dir="2700000" algn="tl" rotWithShape="0">
              <a:srgbClr val="000000">
                <a:alpha val="39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+mn-lt"/>
              <a:ea typeface="+mn-ea"/>
              <a:cs typeface="+mn-cs"/>
            </a:endParaRPr>
          </a:p>
        </p:txBody>
      </p:sp>
      <p:graphicFrame>
        <p:nvGraphicFramePr>
          <p:cNvPr id="8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78365190"/>
              </p:ext>
            </p:extLst>
          </p:nvPr>
        </p:nvGraphicFramePr>
        <p:xfrm>
          <a:off x="2144187" y="2146504"/>
          <a:ext cx="4191000" cy="2624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8971" name="Equation" r:id="rId4" imgW="1663700" imgH="1041400" progId="Equation.3">
                  <p:embed/>
                </p:oleObj>
              </mc:Choice>
              <mc:Fallback>
                <p:oleObj name="Equation" r:id="rId4" imgW="1663700" imgH="1041400" progId="Equation.3">
                  <p:embed/>
                  <p:pic>
                    <p:nvPicPr>
                      <p:cNvPr id="8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44187" y="2146504"/>
                        <a:ext cx="4191000" cy="26241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9727160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97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sz="4000" dirty="0">
                <a:solidFill>
                  <a:schemeClr val="tx2"/>
                </a:solidFill>
                <a:latin typeface="Calibri" charset="0"/>
              </a:rPr>
              <a:t>Search strategy for large model spaces</a:t>
            </a:r>
          </a:p>
        </p:txBody>
      </p:sp>
      <p:sp>
        <p:nvSpPr>
          <p:cNvPr id="2" name="Rectangle 3"/>
          <p:cNvSpPr/>
          <p:nvPr/>
        </p:nvSpPr>
        <p:spPr>
          <a:xfrm>
            <a:off x="490194" y="1389088"/>
            <a:ext cx="8326781" cy="59400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ct val="30000"/>
              </a:spcAft>
            </a:pPr>
            <a:r>
              <a:rPr lang="en-US" sz="3200" dirty="0">
                <a:latin typeface="Calibri" charset="0"/>
                <a:cs typeface="Times New Roman" charset="0"/>
              </a:rPr>
              <a:t>Best of 100 random search</a:t>
            </a:r>
          </a:p>
          <a:p>
            <a:pPr marL="457200" indent="-457200">
              <a:spcAft>
                <a:spcPct val="30000"/>
              </a:spcAft>
              <a:buFont typeface="+mj-lt"/>
              <a:buAutoNum type="arabicParenR"/>
            </a:pPr>
            <a:r>
              <a:rPr lang="en-US" sz="2400" dirty="0">
                <a:latin typeface="Calibri" charset="0"/>
                <a:cs typeface="Times New Roman" charset="0"/>
              </a:rPr>
              <a:t>100 models are generated by randomly including (50/50) each b element.  </a:t>
            </a:r>
          </a:p>
          <a:p>
            <a:pPr marL="457200" indent="-457200">
              <a:spcAft>
                <a:spcPct val="30000"/>
              </a:spcAft>
              <a:buFont typeface="+mj-lt"/>
              <a:buAutoNum type="arabicParenR"/>
            </a:pPr>
            <a:r>
              <a:rPr lang="en-US" sz="2400" dirty="0">
                <a:latin typeface="Calibri" charset="0"/>
                <a:cs typeface="Times New Roman" charset="0"/>
              </a:rPr>
              <a:t>Best model (lowest AIC or BIC) is saved</a:t>
            </a:r>
          </a:p>
          <a:p>
            <a:pPr marL="457200" indent="-457200">
              <a:spcAft>
                <a:spcPct val="30000"/>
              </a:spcAft>
              <a:buFont typeface="+mj-lt"/>
              <a:buAutoNum type="arabicParenR"/>
            </a:pPr>
            <a:r>
              <a:rPr lang="en-US" sz="2400" dirty="0">
                <a:latin typeface="Calibri" charset="0"/>
                <a:cs typeface="Times New Roman" charset="0"/>
              </a:rPr>
              <a:t>Repeat 100 times to get a set of 100 “best” model.</a:t>
            </a:r>
          </a:p>
          <a:p>
            <a:pPr marL="457200" indent="-457200">
              <a:spcAft>
                <a:spcPct val="30000"/>
              </a:spcAft>
              <a:buFont typeface="+mj-lt"/>
              <a:buAutoNum type="arabicParenR"/>
            </a:pPr>
            <a:r>
              <a:rPr lang="en-US" sz="2400" dirty="0">
                <a:latin typeface="Calibri" charset="0"/>
                <a:cs typeface="Times New Roman" charset="0"/>
              </a:rPr>
              <a:t>Remove any variables that appears in less than 15 of the 100 best models.</a:t>
            </a:r>
          </a:p>
          <a:p>
            <a:pPr marL="457200" indent="-457200">
              <a:spcAft>
                <a:spcPct val="30000"/>
              </a:spcAft>
              <a:buFont typeface="+mj-lt"/>
              <a:buAutoNum type="arabicParenR"/>
            </a:pPr>
            <a:r>
              <a:rPr lang="en-US" sz="2400" dirty="0">
                <a:latin typeface="Calibri" charset="0"/>
                <a:cs typeface="Times New Roman" charset="0"/>
              </a:rPr>
              <a:t>Repeat the ‘Best of 100’ search (steps 1-3) with the new smaller set of variables.</a:t>
            </a:r>
          </a:p>
          <a:p>
            <a:pPr marL="457200" indent="-457200">
              <a:spcAft>
                <a:spcPct val="30000"/>
              </a:spcAft>
              <a:buFont typeface="+mj-lt"/>
              <a:buAutoNum type="arabicParenR"/>
            </a:pPr>
            <a:r>
              <a:rPr lang="en-US" sz="2400" dirty="0">
                <a:latin typeface="Calibri" charset="0"/>
                <a:cs typeface="Times New Roman" charset="0"/>
              </a:rPr>
              <a:t>Repeat steps 1-5 until number of variables in the 100 best is stable and chose best model.</a:t>
            </a:r>
          </a:p>
          <a:p>
            <a:pPr marL="457200" indent="-457200">
              <a:spcAft>
                <a:spcPct val="30000"/>
              </a:spcAft>
              <a:buFont typeface="+mj-lt"/>
              <a:buAutoNum type="arabicParenR"/>
            </a:pPr>
            <a:endParaRPr lang="en-US" sz="2400" dirty="0">
              <a:latin typeface="Calibri" charset="0"/>
              <a:cs typeface="Times New Roman" charset="0"/>
            </a:endParaRPr>
          </a:p>
          <a:p>
            <a:pPr marL="457200" indent="-457200">
              <a:spcAft>
                <a:spcPct val="30000"/>
              </a:spcAft>
              <a:buFont typeface="Arial" panose="020B0604020202020204" pitchFamily="34" charset="0"/>
              <a:buChar char="•"/>
            </a:pPr>
            <a:endParaRPr lang="en-US" sz="2400" b="1" dirty="0">
              <a:latin typeface="Calibri" charset="0"/>
              <a:cs typeface="Times New Roman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327025" y="1119188"/>
            <a:ext cx="8489950" cy="44450"/>
          </a:xfrm>
          <a:prstGeom prst="rect">
            <a:avLst/>
          </a:prstGeom>
          <a:gradFill rotWithShape="1">
            <a:gsLst>
              <a:gs pos="0">
                <a:srgbClr val="9AB5E4"/>
              </a:gs>
              <a:gs pos="50000">
                <a:srgbClr val="C2D1ED"/>
              </a:gs>
              <a:gs pos="100000">
                <a:srgbClr val="E1E8F5"/>
              </a:gs>
            </a:gsLst>
            <a:lin ang="0" scaled="1"/>
          </a:gradFill>
          <a:ln w="25400">
            <a:noFill/>
            <a:miter lim="800000"/>
            <a:headEnd/>
            <a:tailEnd/>
          </a:ln>
          <a:effectLst>
            <a:outerShdw blurRad="63500" dist="38100" dir="2700000" algn="tl" rotWithShape="0">
              <a:srgbClr val="000000">
                <a:alpha val="39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99189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97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sz="4000" dirty="0">
                <a:solidFill>
                  <a:schemeClr val="tx2"/>
                </a:solidFill>
                <a:latin typeface="Calibri" charset="0"/>
              </a:rPr>
              <a:t>Search strategy for large model spaces</a:t>
            </a:r>
          </a:p>
        </p:txBody>
      </p:sp>
      <p:sp>
        <p:nvSpPr>
          <p:cNvPr id="2" name="Rectangle 3"/>
          <p:cNvSpPr/>
          <p:nvPr/>
        </p:nvSpPr>
        <p:spPr>
          <a:xfrm>
            <a:off x="490194" y="1389088"/>
            <a:ext cx="8326781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ct val="30000"/>
              </a:spcAft>
            </a:pPr>
            <a:r>
              <a:rPr lang="en-US" sz="3200" dirty="0">
                <a:latin typeface="Calibri" charset="0"/>
                <a:cs typeface="Times New Roman" charset="0"/>
              </a:rPr>
              <a:t>Exhaustive via “leap and bound” algorithm</a:t>
            </a:r>
          </a:p>
          <a:p>
            <a:pPr marL="457200" indent="-457200">
              <a:spcAft>
                <a:spcPct val="30000"/>
              </a:spcAft>
              <a:buFont typeface="+mj-lt"/>
              <a:buAutoNum type="arabicParenR"/>
            </a:pPr>
            <a:r>
              <a:rPr lang="en-US" sz="2400" dirty="0">
                <a:latin typeface="Calibri" charset="0"/>
                <a:cs typeface="Times New Roman" charset="0"/>
              </a:rPr>
              <a:t>Algorithms to find best model over all possible variable combinations without actually doing exhaustive search.</a:t>
            </a:r>
          </a:p>
          <a:p>
            <a:pPr>
              <a:spcAft>
                <a:spcPct val="30000"/>
              </a:spcAft>
            </a:pPr>
            <a:r>
              <a:rPr lang="en-US" sz="3200" dirty="0">
                <a:latin typeface="Calibri" charset="0"/>
                <a:cs typeface="Times New Roman" charset="0"/>
              </a:rPr>
              <a:t>Forward step-wise</a:t>
            </a:r>
          </a:p>
          <a:p>
            <a:pPr marL="457200" indent="-457200">
              <a:spcAft>
                <a:spcPct val="30000"/>
              </a:spcAft>
              <a:buFont typeface="+mj-lt"/>
              <a:buAutoNum type="arabicParenR"/>
            </a:pPr>
            <a:r>
              <a:rPr lang="en-US" sz="2400" dirty="0">
                <a:latin typeface="Calibri" charset="0"/>
                <a:cs typeface="Times New Roman" charset="0"/>
              </a:rPr>
              <a:t>Start with no off-diagonal b.</a:t>
            </a:r>
          </a:p>
          <a:p>
            <a:pPr marL="457200" indent="-457200">
              <a:spcAft>
                <a:spcPct val="30000"/>
              </a:spcAft>
              <a:buFont typeface="+mj-lt"/>
              <a:buAutoNum type="arabicParenR"/>
            </a:pPr>
            <a:r>
              <a:rPr lang="en-US" sz="2400" dirty="0">
                <a:latin typeface="Calibri" charset="0"/>
                <a:cs typeface="Times New Roman" charset="0"/>
              </a:rPr>
              <a:t>Add the b that most improves (reduces) model AIC</a:t>
            </a:r>
          </a:p>
          <a:p>
            <a:pPr marL="457200" indent="-457200">
              <a:spcAft>
                <a:spcPct val="30000"/>
              </a:spcAft>
              <a:buFont typeface="+mj-lt"/>
              <a:buAutoNum type="arabicParenR"/>
            </a:pPr>
            <a:r>
              <a:rPr lang="en-US" sz="2400" dirty="0">
                <a:latin typeface="Calibri" charset="0"/>
                <a:cs typeface="Times New Roman" charset="0"/>
              </a:rPr>
              <a:t>Stop at some step-AIC threshold</a:t>
            </a:r>
          </a:p>
          <a:p>
            <a:pPr>
              <a:spcAft>
                <a:spcPct val="30000"/>
              </a:spcAft>
            </a:pPr>
            <a:r>
              <a:rPr lang="en-US" sz="3200" dirty="0">
                <a:latin typeface="Calibri" charset="0"/>
                <a:cs typeface="Times New Roman" charset="0"/>
              </a:rPr>
              <a:t>Backward step-wise</a:t>
            </a:r>
          </a:p>
          <a:p>
            <a:pPr marL="457200" indent="-457200">
              <a:spcAft>
                <a:spcPct val="30000"/>
              </a:spcAft>
              <a:buFont typeface="+mj-lt"/>
              <a:buAutoNum type="arabicParenR"/>
            </a:pPr>
            <a:r>
              <a:rPr lang="en-US" sz="2400" dirty="0">
                <a:latin typeface="Calibri" charset="0"/>
                <a:cs typeface="Times New Roman" charset="0"/>
              </a:rPr>
              <a:t>Same as forward but start with full model (all b’s)</a:t>
            </a:r>
          </a:p>
          <a:p>
            <a:pPr marL="457200" indent="-457200">
              <a:spcAft>
                <a:spcPct val="30000"/>
              </a:spcAft>
              <a:buFont typeface="+mj-lt"/>
              <a:buAutoNum type="arabicParenR"/>
            </a:pPr>
            <a:endParaRPr lang="en-US" sz="2400" dirty="0">
              <a:latin typeface="Calibri" charset="0"/>
              <a:cs typeface="Times New Roman" charset="0"/>
            </a:endParaRPr>
          </a:p>
          <a:p>
            <a:pPr marL="457200" indent="-457200">
              <a:spcAft>
                <a:spcPct val="30000"/>
              </a:spcAft>
              <a:buFont typeface="+mj-lt"/>
              <a:buAutoNum type="arabicParenR"/>
            </a:pPr>
            <a:endParaRPr lang="en-US" sz="2400" dirty="0">
              <a:latin typeface="Calibri" charset="0"/>
              <a:cs typeface="Times New Roman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327025" y="1119188"/>
            <a:ext cx="8489950" cy="44450"/>
          </a:xfrm>
          <a:prstGeom prst="rect">
            <a:avLst/>
          </a:prstGeom>
          <a:gradFill rotWithShape="1">
            <a:gsLst>
              <a:gs pos="0">
                <a:srgbClr val="9AB5E4"/>
              </a:gs>
              <a:gs pos="50000">
                <a:srgbClr val="C2D1ED"/>
              </a:gs>
              <a:gs pos="100000">
                <a:srgbClr val="E1E8F5"/>
              </a:gs>
            </a:gsLst>
            <a:lin ang="0" scaled="1"/>
          </a:gradFill>
          <a:ln w="25400">
            <a:noFill/>
            <a:miter lim="800000"/>
            <a:headEnd/>
            <a:tailEnd/>
          </a:ln>
          <a:effectLst>
            <a:outerShdw blurRad="63500" dist="38100" dir="2700000" algn="tl" rotWithShape="0">
              <a:srgbClr val="000000">
                <a:alpha val="39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093709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3" name="Title 1"/>
          <p:cNvSpPr>
            <a:spLocks noGrp="1"/>
          </p:cNvSpPr>
          <p:nvPr>
            <p:ph type="title"/>
          </p:nvPr>
        </p:nvSpPr>
        <p:spPr>
          <a:xfrm>
            <a:off x="457200" y="28058"/>
            <a:ext cx="8229600" cy="1143000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  <a:latin typeface="Calibri" charset="0"/>
              </a:rPr>
              <a:t>Model diagnostics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28688" y="1413039"/>
            <a:ext cx="7286625" cy="4324261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4538" indent="-287338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>
              <a:spcAft>
                <a:spcPts val="1200"/>
              </a:spcAft>
            </a:pPr>
            <a:r>
              <a:rPr lang="en-US" sz="3200" dirty="0"/>
              <a:t>Once selected, a MAR(1) model should be scrutinized</a:t>
            </a:r>
          </a:p>
          <a:p>
            <a:pPr>
              <a:spcAft>
                <a:spcPts val="600"/>
              </a:spcAft>
            </a:pPr>
            <a:r>
              <a:rPr lang="en-US" sz="2400" dirty="0"/>
              <a:t>Useful diagnostics include:</a:t>
            </a:r>
          </a:p>
          <a:p>
            <a:pPr lvl="1">
              <a:spcAft>
                <a:spcPts val="600"/>
              </a:spcAft>
              <a:buFont typeface="Calibri" charset="0"/>
              <a:buAutoNum type="arabicParenR"/>
            </a:pPr>
            <a:r>
              <a:rPr lang="en-US" dirty="0"/>
              <a:t>Are residuals temporally </a:t>
            </a:r>
            <a:r>
              <a:rPr lang="en-US" dirty="0" err="1"/>
              <a:t>autocorrelated</a:t>
            </a:r>
            <a:r>
              <a:rPr lang="en-US" dirty="0"/>
              <a:t> (via ACF)?</a:t>
            </a:r>
          </a:p>
          <a:p>
            <a:pPr lvl="1">
              <a:spcAft>
                <a:spcPts val="600"/>
              </a:spcAft>
              <a:buFont typeface="Calibri" charset="0"/>
              <a:buAutoNum type="arabicParenR"/>
            </a:pPr>
            <a:r>
              <a:rPr lang="en-US" dirty="0"/>
              <a:t>Are mean or variance of the residuals correlated with any variates or covariates (via X-Y plots)?</a:t>
            </a:r>
          </a:p>
          <a:p>
            <a:pPr lvl="1">
              <a:spcAft>
                <a:spcPts val="600"/>
              </a:spcAft>
              <a:buFont typeface="Calibri" charset="0"/>
              <a:buAutoNum type="arabicParenR"/>
            </a:pPr>
            <a:r>
              <a:rPr lang="en-US" dirty="0"/>
              <a:t>Are residuals normally distributed (via normal probability plots)?</a:t>
            </a:r>
          </a:p>
          <a:p>
            <a:pPr lvl="1">
              <a:spcAft>
                <a:spcPts val="600"/>
              </a:spcAft>
              <a:buFont typeface="Calibri" charset="0"/>
              <a:buAutoNum type="arabicParenR"/>
            </a:pPr>
            <a:r>
              <a:rPr lang="en-US" dirty="0"/>
              <a:t>What proportion of the variance is explained by the model (via conditional </a:t>
            </a:r>
            <a:r>
              <a:rPr lang="en-US" i="1" dirty="0">
                <a:latin typeface="Times New Roman" charset="0"/>
                <a:cs typeface="Times New Roman" charset="0"/>
              </a:rPr>
              <a:t>R</a:t>
            </a:r>
            <a:r>
              <a:rPr lang="en-US" baseline="30000" dirty="0"/>
              <a:t>2</a:t>
            </a:r>
            <a:r>
              <a:rPr lang="en-US" dirty="0"/>
              <a:t>)?</a:t>
            </a:r>
          </a:p>
          <a:p>
            <a:pPr lvl="1">
              <a:spcAft>
                <a:spcPts val="600"/>
              </a:spcAft>
            </a:pPr>
            <a:r>
              <a:rPr lang="en-US" dirty="0">
                <a:solidFill>
                  <a:schemeClr val="accent2"/>
                </a:solidFill>
              </a:rPr>
              <a:t>Note: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/>
              <a:t>conditional </a:t>
            </a:r>
            <a:r>
              <a:rPr lang="en-US" i="1" dirty="0">
                <a:latin typeface="Times New Roman" charset="0"/>
                <a:cs typeface="Times New Roman" charset="0"/>
              </a:rPr>
              <a:t>R</a:t>
            </a:r>
            <a:r>
              <a:rPr lang="en-US" baseline="30000" dirty="0"/>
              <a:t>2</a:t>
            </a:r>
            <a:r>
              <a:rPr lang="en-US" dirty="0"/>
              <a:t> measures the proportion of change in log density from time </a:t>
            </a:r>
            <a:r>
              <a:rPr lang="en-US" i="1" dirty="0">
                <a:latin typeface="Times New Roman" charset="0"/>
                <a:cs typeface="Times New Roman" charset="0"/>
              </a:rPr>
              <a:t>t</a:t>
            </a:r>
            <a:r>
              <a:rPr lang="en-US" dirty="0">
                <a:latin typeface="Times New Roman" charset="0"/>
                <a:cs typeface="Times New Roman" charset="0"/>
              </a:rPr>
              <a:t>-1</a:t>
            </a:r>
            <a:r>
              <a:rPr lang="en-US" dirty="0"/>
              <a:t> to </a:t>
            </a:r>
            <a:r>
              <a:rPr lang="en-US" i="1" dirty="0">
                <a:latin typeface="Times New Roman" charset="0"/>
                <a:cs typeface="Times New Roman" charset="0"/>
              </a:rPr>
              <a:t>t</a:t>
            </a:r>
            <a:r>
              <a:rPr lang="en-US" dirty="0"/>
              <a:t> </a:t>
            </a: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327025" y="1119188"/>
            <a:ext cx="8489950" cy="44450"/>
          </a:xfrm>
          <a:prstGeom prst="rect">
            <a:avLst/>
          </a:prstGeom>
          <a:gradFill rotWithShape="1">
            <a:gsLst>
              <a:gs pos="0">
                <a:srgbClr val="9AB5E4"/>
              </a:gs>
              <a:gs pos="50000">
                <a:srgbClr val="C2D1ED"/>
              </a:gs>
              <a:gs pos="100000">
                <a:srgbClr val="E1E8F5"/>
              </a:gs>
            </a:gsLst>
            <a:lin ang="0" scaled="1"/>
          </a:gradFill>
          <a:ln w="25400">
            <a:noFill/>
            <a:miter lim="800000"/>
            <a:headEnd/>
            <a:tailEnd/>
          </a:ln>
          <a:effectLst>
            <a:outerShdw blurRad="63500" dist="38100" dir="2700000" algn="tl" rotWithShape="0">
              <a:srgbClr val="000000">
                <a:alpha val="39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8049566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327025" y="1119188"/>
            <a:ext cx="8489950" cy="44450"/>
          </a:xfrm>
          <a:prstGeom prst="rect">
            <a:avLst/>
          </a:prstGeom>
          <a:gradFill rotWithShape="1">
            <a:gsLst>
              <a:gs pos="0">
                <a:srgbClr val="9AB5E4"/>
              </a:gs>
              <a:gs pos="50000">
                <a:srgbClr val="C2D1ED"/>
              </a:gs>
              <a:gs pos="100000">
                <a:srgbClr val="E1E8F5"/>
              </a:gs>
            </a:gsLst>
            <a:lin ang="0" scaled="1"/>
          </a:gradFill>
          <a:ln w="25400">
            <a:noFill/>
            <a:miter lim="800000"/>
            <a:headEnd/>
            <a:tailEnd/>
          </a:ln>
          <a:effectLst>
            <a:outerShdw blurRad="63500" dist="38100" dir="2700000" algn="tl" rotWithShape="0">
              <a:srgbClr val="000000">
                <a:alpha val="39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 bwMode="auto">
          <a:xfrm>
            <a:off x="457200" y="2805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0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 dirty="0">
                <a:solidFill>
                  <a:schemeClr val="tx2"/>
                </a:solidFill>
                <a:latin typeface="Calibri" charset="0"/>
              </a:rPr>
              <a:t>Model diagnostics example</a:t>
            </a:r>
          </a:p>
        </p:txBody>
      </p:sp>
      <p:pic>
        <p:nvPicPr>
          <p:cNvPr id="258050" name="Picture 2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0762" y="2239692"/>
            <a:ext cx="5903240" cy="46183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1637415" y="1778027"/>
            <a:ext cx="635302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Example of demeaned plankton data, 4 </a:t>
            </a:r>
            <a:r>
              <a:rPr lang="en-US" dirty="0" err="1"/>
              <a:t>spp</a:t>
            </a:r>
            <a:r>
              <a:rPr lang="en-US" dirty="0"/>
              <a:t> (Ives et al 2003)</a:t>
            </a:r>
          </a:p>
          <a:p>
            <a:pPr marL="285750" indent="-285750">
              <a:buFontTx/>
              <a:buChar char="-"/>
            </a:pPr>
            <a:r>
              <a:rPr lang="en-US" dirty="0"/>
              <a:t>we are fitting one B matrix (and u)</a:t>
            </a:r>
          </a:p>
          <a:p>
            <a:pPr marL="285750" indent="-285750">
              <a:buFontTx/>
              <a:buChar char="-"/>
            </a:pPr>
            <a:r>
              <a:rPr lang="en-US" dirty="0"/>
              <a:t>so level changes need to be explained by the covariates</a:t>
            </a:r>
          </a:p>
        </p:txBody>
      </p:sp>
      <p:graphicFrame>
        <p:nvGraphicFramePr>
          <p:cNvPr id="13" name="Object 12"/>
          <p:cNvGraphicFramePr>
            <a:graphicFrameLocks noChangeAspect="1"/>
          </p:cNvGraphicFramePr>
          <p:nvPr>
            <p:extLst/>
          </p:nvPr>
        </p:nvGraphicFramePr>
        <p:xfrm>
          <a:off x="3191629" y="1319740"/>
          <a:ext cx="3097115" cy="458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9996" name="Equation" r:id="rId4" imgW="1444320" imgH="200880" progId="Equation.3">
                  <p:embed/>
                </p:oleObj>
              </mc:Choice>
              <mc:Fallback>
                <p:oleObj name="Equation" r:id="rId4" imgW="1444320" imgH="200880" progId="Equation.3">
                  <p:embed/>
                  <p:pic>
                    <p:nvPicPr>
                      <p:cNvPr id="13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91629" y="1319740"/>
                        <a:ext cx="3097115" cy="4582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4602315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327025" y="1119188"/>
            <a:ext cx="8489950" cy="4445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473200" y="1737173"/>
            <a:ext cx="6311900" cy="4339650"/>
          </a:xfrm>
        </p:spPr>
        <p:txBody>
          <a:bodyPr wrap="square">
            <a:spAutoFit/>
          </a:bodyPr>
          <a:lstStyle/>
          <a:p>
            <a:pPr marL="285750" indent="-285750"/>
            <a:r>
              <a:rPr lang="en-US" sz="2400" dirty="0"/>
              <a:t>Fit a MAR community model to freshwater plankton data from Ives et al. (2003)</a:t>
            </a:r>
            <a:endParaRPr lang="en-US" sz="2000" dirty="0"/>
          </a:p>
          <a:p>
            <a:pPr marL="285750" indent="-285750">
              <a:spcBef>
                <a:spcPts val="1800"/>
              </a:spcBef>
            </a:pPr>
            <a:r>
              <a:rPr lang="en-US" sz="2400" dirty="0"/>
              <a:t>Add covariates to the above model</a:t>
            </a:r>
          </a:p>
          <a:p>
            <a:pPr marL="285750" indent="-285750">
              <a:spcBef>
                <a:spcPts val="1800"/>
              </a:spcBef>
            </a:pPr>
            <a:r>
              <a:rPr lang="en-US" sz="2400" dirty="0"/>
              <a:t>Add an additional covariate (fish) observed with error</a:t>
            </a:r>
          </a:p>
          <a:p>
            <a:pPr marL="285750" indent="-285750">
              <a:spcBef>
                <a:spcPts val="1800"/>
              </a:spcBef>
            </a:pPr>
            <a:r>
              <a:rPr lang="en-US" sz="2400" dirty="0"/>
              <a:t>Compute stability metrics</a:t>
            </a:r>
          </a:p>
          <a:p>
            <a:pPr marL="285750" indent="-285750">
              <a:spcBef>
                <a:spcPts val="1800"/>
              </a:spcBef>
            </a:pPr>
            <a:r>
              <a:rPr lang="en-US" sz="2400" dirty="0"/>
              <a:t>See MAR1 package on CRAN to apply the Ives et al. 2003 and other search algorithms to data sets.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587375" y="0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z="3600" dirty="0">
                <a:latin typeface="+mn-lt"/>
              </a:rPr>
              <a:t>Chapter 14: HWS18a Ives et al. analysis</a:t>
            </a:r>
          </a:p>
        </p:txBody>
      </p:sp>
    </p:spTree>
    <p:extLst>
      <p:ext uri="{BB962C8B-B14F-4D97-AF65-F5344CB8AC3E}">
        <p14:creationId xmlns:p14="http://schemas.microsoft.com/office/powerpoint/2010/main" val="29613300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5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534400" cy="1143000"/>
          </a:xfrm>
        </p:spPr>
        <p:txBody>
          <a:bodyPr/>
          <a:lstStyle/>
          <a:p>
            <a:r>
              <a:rPr lang="en-US" dirty="0">
                <a:latin typeface="+mn-lt"/>
              </a:rPr>
              <a:t> </a:t>
            </a:r>
            <a:r>
              <a:rPr lang="en-US" sz="3600" dirty="0"/>
              <a:t>Properties of this model</a:t>
            </a:r>
            <a:endParaRPr lang="en-US" sz="3600" dirty="0">
              <a:latin typeface="+mn-lt"/>
            </a:endParaRPr>
          </a:p>
        </p:txBody>
      </p:sp>
      <p:pic>
        <p:nvPicPr>
          <p:cNvPr id="144386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04925" y="1376363"/>
            <a:ext cx="6327775" cy="431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5375275" y="1820863"/>
            <a:ext cx="1419225" cy="546100"/>
          </a:xfrm>
          <a:prstGeom prst="rect">
            <a:avLst/>
          </a:prstGeom>
          <a:noFill/>
          <a:ln w="285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Calibri" panose="020F0502020204030204" pitchFamily="34" charset="0"/>
            </a:endParaRPr>
          </a:p>
        </p:txBody>
      </p:sp>
      <p:sp>
        <p:nvSpPr>
          <p:cNvPr id="144388" name="TextBox 6"/>
          <p:cNvSpPr txBox="1">
            <a:spLocks noChangeArrowheads="1"/>
          </p:cNvSpPr>
          <p:nvPr/>
        </p:nvSpPr>
        <p:spPr bwMode="auto">
          <a:xfrm>
            <a:off x="6802438" y="1914525"/>
            <a:ext cx="135646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dirty="0"/>
              <a:t>Our interest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649703" y="3091934"/>
            <a:ext cx="930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u/(1-b)</a:t>
            </a:r>
          </a:p>
        </p:txBody>
      </p:sp>
    </p:spTree>
    <p:extLst>
      <p:ext uri="{BB962C8B-B14F-4D97-AF65-F5344CB8AC3E}">
        <p14:creationId xmlns:p14="http://schemas.microsoft.com/office/powerpoint/2010/main" val="10943843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1" name="Title 1"/>
          <p:cNvSpPr>
            <a:spLocks noGrp="1"/>
          </p:cNvSpPr>
          <p:nvPr>
            <p:ph type="title"/>
          </p:nvPr>
        </p:nvSpPr>
        <p:spPr>
          <a:xfrm>
            <a:off x="228600" y="0"/>
            <a:ext cx="9144000" cy="1143000"/>
          </a:xfrm>
        </p:spPr>
        <p:txBody>
          <a:bodyPr/>
          <a:lstStyle/>
          <a:p>
            <a:r>
              <a:rPr lang="en-US" dirty="0"/>
              <a:t>Add </a:t>
            </a:r>
            <a:r>
              <a:rPr lang="en-US" dirty="0" err="1"/>
              <a:t>stochasticity</a:t>
            </a:r>
            <a:r>
              <a:rPr lang="en-US" dirty="0"/>
              <a:t> (process error)</a:t>
            </a:r>
            <a:endParaRPr lang="en-US" dirty="0">
              <a:latin typeface="+mn-lt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953510" y="1820429"/>
            <a:ext cx="7361025" cy="4316413"/>
            <a:chOff x="1189038" y="1349375"/>
            <a:chExt cx="7361025" cy="4316413"/>
          </a:xfrm>
        </p:grpSpPr>
        <p:pic>
          <p:nvPicPr>
            <p:cNvPr id="158722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9038" y="1349375"/>
              <a:ext cx="6327775" cy="43164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" name="TextBox 3"/>
            <p:cNvSpPr txBox="1"/>
            <p:nvPr/>
          </p:nvSpPr>
          <p:spPr>
            <a:xfrm>
              <a:off x="5908675" y="1725613"/>
              <a:ext cx="1311275" cy="33813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 dirty="0">
                  <a:solidFill>
                    <a:schemeClr val="accent3">
                      <a:lumMod val="75000"/>
                    </a:schemeClr>
                  </a:solidFill>
                  <a:latin typeface="Calibri" panose="020F0502020204030204" pitchFamily="34" charset="0"/>
                </a:rPr>
                <a:t>random walk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2816225" y="2641600"/>
              <a:ext cx="1466850" cy="33813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 dirty="0">
                  <a:solidFill>
                    <a:schemeClr val="accent1">
                      <a:lumMod val="75000"/>
                    </a:schemeClr>
                  </a:solidFill>
                  <a:latin typeface="Calibri" panose="020F0502020204030204" pitchFamily="34" charset="0"/>
                </a:rPr>
                <a:t>2-pt oscillation</a:t>
              </a:r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7495792" y="1725613"/>
              <a:ext cx="5517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b=1</a:t>
              </a:r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7620000" y="3147113"/>
              <a:ext cx="9300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u/(1-b)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003545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39257</TotalTime>
  <Words>3121</Words>
  <Application>Microsoft Macintosh PowerPoint</Application>
  <PresentationFormat>On-screen Show (4:3)</PresentationFormat>
  <Paragraphs>424</Paragraphs>
  <Slides>75</Slides>
  <Notes>64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75</vt:i4>
      </vt:variant>
    </vt:vector>
  </HeadingPairs>
  <TitlesOfParts>
    <vt:vector size="83" baseType="lpstr">
      <vt:lpstr>Arial</vt:lpstr>
      <vt:lpstr>Calibri</vt:lpstr>
      <vt:lpstr>Symbol</vt:lpstr>
      <vt:lpstr>Times New Roman</vt:lpstr>
      <vt:lpstr>Wingdings</vt:lpstr>
      <vt:lpstr>Office Theme</vt:lpstr>
      <vt:lpstr>1_Office Theme</vt:lpstr>
      <vt:lpstr>Equation</vt:lpstr>
      <vt:lpstr>Estimating Interaction Strengths in Ecological Communities Intro to MAR modeling</vt:lpstr>
      <vt:lpstr>Topics</vt:lpstr>
      <vt:lpstr>Mean-reverting processes</vt:lpstr>
      <vt:lpstr>Univariate Gompertz models</vt:lpstr>
      <vt:lpstr>Density dependence</vt:lpstr>
      <vt:lpstr>PowerPoint Presentation</vt:lpstr>
      <vt:lpstr>  Gompertz model written in log space is AR(1)</vt:lpstr>
      <vt:lpstr> Properties of this model</vt:lpstr>
      <vt:lpstr>Add stochasticity (process error)</vt:lpstr>
      <vt:lpstr>Equilibrium for the stochastic Gompertz process</vt:lpstr>
      <vt:lpstr>Main properties</vt:lpstr>
      <vt:lpstr>Real systems do not necessarily have log-linear density-dependence</vt:lpstr>
      <vt:lpstr>observation error is known a problem obs error = spurious density-dependence</vt:lpstr>
      <vt:lpstr>Estimating R matrix is not so easy, but replication helps A LOT</vt:lpstr>
      <vt:lpstr>Predator-prey interactions</vt:lpstr>
      <vt:lpstr>2-species: Predator-Prey</vt:lpstr>
      <vt:lpstr>MAR(1): xt=Bxt-1 + u + wt</vt:lpstr>
      <vt:lpstr>Adding covariates</vt:lpstr>
      <vt:lpstr>Chapter 14: HWS18a Moose and Wolf example analysis</vt:lpstr>
      <vt:lpstr>Using MAR models to understand dynamics in larger communities</vt:lpstr>
      <vt:lpstr>Using MAR models to  quantify stability</vt:lpstr>
      <vt:lpstr>Using MAR models to identify the ‘important’ links</vt:lpstr>
      <vt:lpstr>MAR(1) Models</vt:lpstr>
      <vt:lpstr>MAR(1) Models</vt:lpstr>
      <vt:lpstr>Multivariate AR(1) process</vt:lpstr>
      <vt:lpstr>MAR(1) models have been widely used to study dynamics of plankton communities</vt:lpstr>
      <vt:lpstr>Lake Washington: a large change in sewage inputs in the late 1960s led to a dramatic change in the plankton community</vt:lpstr>
      <vt:lpstr>Multivariate AR(1) process, “MAR1”</vt:lpstr>
      <vt:lpstr>Multivariate AR(1) process</vt:lpstr>
      <vt:lpstr>Multivariate AR(1) process</vt:lpstr>
      <vt:lpstr>PowerPoint Presentation</vt:lpstr>
      <vt:lpstr>Acknowledgments</vt:lpstr>
      <vt:lpstr>Kelp forest ecosystems</vt:lpstr>
      <vt:lpstr>Conventional wisdom</vt:lpstr>
      <vt:lpstr>Conventional wisdom</vt:lpstr>
      <vt:lpstr>PowerPoint Presentation</vt:lpstr>
      <vt:lpstr>Questions about the larger community</vt:lpstr>
      <vt:lpstr>Community model in matrix form</vt:lpstr>
      <vt:lpstr>Two issues with this model</vt:lpstr>
      <vt:lpstr>State-space model</vt:lpstr>
      <vt:lpstr>State-space model</vt:lpstr>
      <vt:lpstr>PowerPoint Presentation</vt:lpstr>
      <vt:lpstr>Allowing for count data</vt:lpstr>
      <vt:lpstr>Time-varying interactions</vt:lpstr>
      <vt:lpstr>Kelp forests in southern California</vt:lpstr>
      <vt:lpstr>Data for San Nicolas Island</vt:lpstr>
      <vt:lpstr>Sea otters at San Nicolas</vt:lpstr>
      <vt:lpstr>El Niño around San Nicolas</vt:lpstr>
      <vt:lpstr>Urchin harvest at San Nicolas</vt:lpstr>
      <vt:lpstr>Fitting the model</vt:lpstr>
      <vt:lpstr>B matrix</vt:lpstr>
      <vt:lpstr>Changes in density &amp; density-dependence</vt:lpstr>
      <vt:lpstr>Examples of trophic effects</vt:lpstr>
      <vt:lpstr>PowerPoint Presentation</vt:lpstr>
      <vt:lpstr>Stability</vt:lpstr>
      <vt:lpstr>Stationary distribution for MAR(1)</vt:lpstr>
      <vt:lpstr>Stability properties of MAR(1) models</vt:lpstr>
      <vt:lpstr>Stability properties of MAR(1) models</vt:lpstr>
      <vt:lpstr>Stability properties of MAR(1) models</vt:lpstr>
      <vt:lpstr>Stability properties of MAR(1) models</vt:lpstr>
      <vt:lpstr>Stability properties of MAR(1) models</vt:lpstr>
      <vt:lpstr>Stability properties of MAR(1) models</vt:lpstr>
      <vt:lpstr>Stability properties of MAR(1) models</vt:lpstr>
      <vt:lpstr>Estimating changes in stability</vt:lpstr>
      <vt:lpstr>PowerPoint Presentation</vt:lpstr>
      <vt:lpstr>PowerPoint Presentation</vt:lpstr>
      <vt:lpstr>PowerPoint Presentation</vt:lpstr>
      <vt:lpstr>Finding the important structure</vt:lpstr>
      <vt:lpstr>PowerPoint Presentation</vt:lpstr>
      <vt:lpstr>Search strategies</vt:lpstr>
      <vt:lpstr>Search strategy for large model spaces</vt:lpstr>
      <vt:lpstr>Search strategy for large model spaces</vt:lpstr>
      <vt:lpstr>Model diagnostics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Evaluating large-scale effects of hatchery supplementation on Chinook salmon from the Snake River</dc:title>
  <dc:creator>Eli.Holmes</dc:creator>
  <cp:lastModifiedBy>Eli Holmes</cp:lastModifiedBy>
  <cp:revision>1663</cp:revision>
  <cp:lastPrinted>2019-03-05T19:49:15Z</cp:lastPrinted>
  <dcterms:created xsi:type="dcterms:W3CDTF">2011-05-03T16:22:23Z</dcterms:created>
  <dcterms:modified xsi:type="dcterms:W3CDTF">2019-03-05T20:08:47Z</dcterms:modified>
</cp:coreProperties>
</file>